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53"/>
  </p:notesMasterIdLst>
  <p:sldIdLst>
    <p:sldId id="256" r:id="rId3"/>
    <p:sldId id="258" r:id="rId4"/>
    <p:sldId id="259" r:id="rId5"/>
    <p:sldId id="260" r:id="rId6"/>
    <p:sldId id="293" r:id="rId7"/>
    <p:sldId id="262" r:id="rId8"/>
    <p:sldId id="261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7" r:id="rId42"/>
    <p:sldId id="288" r:id="rId43"/>
    <p:sldId id="289" r:id="rId44"/>
    <p:sldId id="290" r:id="rId45"/>
    <p:sldId id="304" r:id="rId46"/>
    <p:sldId id="305" r:id="rId47"/>
    <p:sldId id="306" r:id="rId48"/>
    <p:sldId id="307" r:id="rId49"/>
    <p:sldId id="308" r:id="rId50"/>
    <p:sldId id="291" r:id="rId51"/>
    <p:sldId id="292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>
      <p:cViewPr varScale="1">
        <p:scale>
          <a:sx n="69" d="100"/>
          <a:sy n="69" d="100"/>
        </p:scale>
        <p:origin x="-11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AFFB4-1F65-439D-A4E8-4AEB6591F3B6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55C4-16DF-49C6-B43F-839A9E8C64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25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71D5B-8B99-492F-84BB-A8DB177A0E8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BD6228-7E93-4063-AE07-FC482D5E439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713"/>
            <a:ext cx="5028370" cy="41154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96D395-397B-41CD-9C9F-59471384B03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713"/>
            <a:ext cx="5028370" cy="41154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96D395-397B-41CD-9C9F-59471384B03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713"/>
            <a:ext cx="5028370" cy="41154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71D5B-8B99-492F-84BB-A8DB177A0E8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96D395-397B-41CD-9C9F-59471384B03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713"/>
            <a:ext cx="5028370" cy="41154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71D5B-8B99-492F-84BB-A8DB177A0E8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71D5B-8B99-492F-84BB-A8DB177A0E8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71D5B-8B99-492F-84BB-A8DB177A0E8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71D5B-8B99-492F-84BB-A8DB177A0E8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71D5B-8B99-492F-84BB-A8DB177A0E8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715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The PA program is a routine </a:t>
            </a:r>
            <a:r>
              <a:rPr lang="en-US" dirty="0" err="1" smtClean="0"/>
              <a:t>Segurança</a:t>
            </a:r>
            <a:r>
              <a:rPr lang="en-US" dirty="0" smtClean="0"/>
              <a:t> de </a:t>
            </a:r>
            <a:r>
              <a:rPr lang="en-US" dirty="0" err="1" smtClean="0"/>
              <a:t>Barragens</a:t>
            </a:r>
            <a:r>
              <a:rPr lang="en-US" dirty="0" smtClean="0"/>
              <a:t> activity that feeds</a:t>
            </a:r>
            <a:r>
              <a:rPr lang="en-US" baseline="0" dirty="0" smtClean="0"/>
              <a:t> the inner-loop activities.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BD72C-7608-401D-953A-E3D45143761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71D5B-8B99-492F-84BB-A8DB177A0E8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71D5B-8B99-492F-84BB-A8DB177A0E8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71D5B-8B99-492F-84BB-A8DB177A0E8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Best practice:  Circulate EAP and have each staff member sign off.</a:t>
            </a:r>
          </a:p>
          <a:p>
            <a:r>
              <a:rPr lang="en-US" baseline="0" dirty="0" smtClean="0"/>
              <a:t>Where should EAPs be located?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71D5B-8B99-492F-84BB-A8DB177A0E8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71D5B-8B99-492F-84BB-A8DB177A0E8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71D5B-8B99-492F-84BB-A8DB177A0E8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times </a:t>
            </a:r>
            <a:r>
              <a:rPr lang="en-US" dirty="0" err="1" smtClean="0"/>
              <a:t>tainter</a:t>
            </a:r>
            <a:r>
              <a:rPr lang="en-US" dirty="0" smtClean="0"/>
              <a:t> gates have several levels of compartments and the lower compartments get filled with debris.  Debris needs to be cleaned out s</a:t>
            </a:r>
            <a:r>
              <a:rPr lang="en-US" baseline="0" dirty="0" smtClean="0"/>
              <a:t>o that it can be properly inspected.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71D5B-8B99-492F-84BB-A8DB177A0E8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Got to walk the rip-rap.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955C4-16DF-49C6-B43F-839A9E8C644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71D5B-8B99-492F-84BB-A8DB177A0E89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HQUSACE memo dated 15 Dec 2006:  The verification that appropriate redundancy and accuracy of critical gage information is readily available for making water management and/or </a:t>
            </a:r>
            <a:r>
              <a:rPr lang="en-US" baseline="0" dirty="0" err="1" smtClean="0"/>
              <a:t>Segurança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Barragens</a:t>
            </a:r>
            <a:r>
              <a:rPr lang="en-US" baseline="0" dirty="0" smtClean="0"/>
              <a:t> decisions will be included in the </a:t>
            </a:r>
            <a:r>
              <a:rPr lang="en-US" baseline="0" dirty="0" err="1" smtClean="0"/>
              <a:t>Segurança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Barragens</a:t>
            </a:r>
            <a:r>
              <a:rPr lang="en-US" baseline="0" dirty="0" smtClean="0"/>
              <a:t> Program </a:t>
            </a:r>
            <a:r>
              <a:rPr lang="en-US" baseline="0" dirty="0" err="1" smtClean="0"/>
              <a:t>Inspeçãos</a:t>
            </a:r>
            <a:r>
              <a:rPr lang="en-US" baseline="0" dirty="0" smtClean="0"/>
              <a:t>.  During the </a:t>
            </a:r>
            <a:r>
              <a:rPr lang="en-US" baseline="0" dirty="0" err="1" smtClean="0"/>
              <a:t>Inspeção</a:t>
            </a:r>
            <a:r>
              <a:rPr lang="en-US" baseline="0" dirty="0" smtClean="0"/>
              <a:t>, critical instrumentation will be identified and reviewed as an </a:t>
            </a:r>
            <a:r>
              <a:rPr lang="en-US" baseline="0" dirty="0" err="1" smtClean="0"/>
              <a:t>Inspeção</a:t>
            </a:r>
            <a:r>
              <a:rPr lang="en-US" baseline="0" dirty="0" smtClean="0"/>
              <a:t> item and discrepancies will be documented in the </a:t>
            </a:r>
            <a:r>
              <a:rPr lang="en-US" baseline="0" dirty="0" err="1" smtClean="0"/>
              <a:t>Inspeção</a:t>
            </a:r>
            <a:r>
              <a:rPr lang="en-US" baseline="0" dirty="0" smtClean="0"/>
              <a:t> report.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71D5B-8B99-492F-84BB-A8DB177A0E8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71D5B-8B99-492F-84BB-A8DB177A0E8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Y.5.1 Mowing/ clearing limits for each dam shall be identified by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Segurança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Barragens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personnel within Engineering Division and documented on aerial photographs or plan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drawings, as part of the project Operations and Maintenance Manual. The limits shall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site-specific and shall take into consideration the topography,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phreatic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surfaces within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structure and abutments, foundation characteristics and any historical problems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structure.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Y.5.2 The horizontal limits of clearing shall not be less than the entrance width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spillway. In the vertical direction, no encroachment by woody vegetation of any kind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tolerated up to the elevation of the inflow design flood profile.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Segurança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Barragens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personnel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 Engineering Division shall establish specific clearing limits for spillways based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 hydrological characteristics, and they shall be permanently and clearly marked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field.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71D5B-8B99-492F-84BB-A8DB177A0E8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Land slides can send waves over embankment but main concern is that slide could block or damage appurtenant structures or could reduce storage..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FBE54-C098-4075-B9FA-B65E0C55565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ground to</a:t>
            </a:r>
            <a:r>
              <a:rPr lang="en-US" baseline="0" dirty="0" smtClean="0"/>
              <a:t> high 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FBE54-C098-4075-B9FA-B65E0C55565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71D5B-8B99-492F-84BB-A8DB177A0E89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71D5B-8B99-492F-84BB-A8DB177A0E89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638BA3-B597-45ED-818C-3C9541466E5F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5277"/>
            <a:ext cx="5028370" cy="4113861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58353-1C45-45AE-985A-05C1F9950C53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5277"/>
            <a:ext cx="5028370" cy="4113861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8FB030-DB10-4ED6-B044-AA704AA1CD25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5277"/>
            <a:ext cx="5028370" cy="4113861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71D5B-8B99-492F-84BB-A8DB177A0E89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71D5B-8B99-492F-84BB-A8DB177A0E8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71D5B-8B99-492F-84BB-A8DB177A0E8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Safety of Dams Funding &amp; Phases</a:t>
            </a:r>
          </a:p>
        </p:txBody>
      </p:sp>
      <p:sp>
        <p:nvSpPr>
          <p:cNvPr id="532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5C7BBA-3C6C-4B2B-BD14-2285E052CA47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There are five levels of </a:t>
            </a:r>
            <a:r>
              <a:rPr lang="en-US" dirty="0" err="1" smtClean="0"/>
              <a:t>Inspeçãos</a:t>
            </a:r>
            <a:r>
              <a:rPr lang="en-US" dirty="0" smtClean="0"/>
              <a:t> for all dams.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Daily – Conducted by the operations personnel on site.</a:t>
            </a:r>
          </a:p>
          <a:p>
            <a:pPr eaLnBrk="1" hangingPunct="1"/>
            <a:r>
              <a:rPr lang="en-US" dirty="0" smtClean="0"/>
              <a:t>Seasonal – Maybe conducted by either the operations staff, engineers, or both.</a:t>
            </a:r>
          </a:p>
          <a:p>
            <a:pPr eaLnBrk="1" hangingPunct="1"/>
            <a:r>
              <a:rPr lang="en-US" dirty="0" smtClean="0"/>
              <a:t>High Water – General the onsite operations staff; supplemented by engineering staff for extreme events.</a:t>
            </a:r>
          </a:p>
          <a:p>
            <a:pPr eaLnBrk="1" hangingPunct="1"/>
            <a:r>
              <a:rPr lang="en-US" dirty="0" smtClean="0"/>
              <a:t>Periodic – This is a detailed engineering </a:t>
            </a:r>
            <a:r>
              <a:rPr lang="en-US" dirty="0" err="1" smtClean="0"/>
              <a:t>Inspeção</a:t>
            </a:r>
            <a:r>
              <a:rPr lang="en-US" dirty="0" smtClean="0"/>
              <a:t>.  The </a:t>
            </a:r>
            <a:r>
              <a:rPr lang="en-US" dirty="0" err="1" smtClean="0"/>
              <a:t>Inspeção</a:t>
            </a:r>
            <a:r>
              <a:rPr lang="en-US" dirty="0" smtClean="0"/>
              <a:t> is lead by the </a:t>
            </a:r>
            <a:r>
              <a:rPr lang="en-US" dirty="0" err="1" smtClean="0"/>
              <a:t>Segurança</a:t>
            </a:r>
            <a:r>
              <a:rPr lang="en-US" dirty="0" smtClean="0"/>
              <a:t> de </a:t>
            </a:r>
            <a:r>
              <a:rPr lang="en-US" dirty="0" err="1" smtClean="0"/>
              <a:t>Barragens</a:t>
            </a:r>
            <a:r>
              <a:rPr lang="en-US" dirty="0" smtClean="0"/>
              <a:t> staff from district and support by the field office.</a:t>
            </a:r>
          </a:p>
          <a:p>
            <a:pPr eaLnBrk="1" hangingPunct="1"/>
            <a:r>
              <a:rPr lang="en-US" dirty="0" smtClean="0"/>
              <a:t>Special – These </a:t>
            </a:r>
            <a:r>
              <a:rPr lang="en-US" dirty="0" err="1" smtClean="0"/>
              <a:t>Inspeçãos</a:t>
            </a:r>
            <a:r>
              <a:rPr lang="en-US" dirty="0" smtClean="0"/>
              <a:t> occur as needed with the staff that is appropriate.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D60698-8550-42C5-83D4-8930E66EEC36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713"/>
            <a:ext cx="5028370" cy="411542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D60698-8550-42C5-83D4-8930E66EEC36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713"/>
            <a:ext cx="5028370" cy="411542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D60698-8550-42C5-83D4-8930E66EEC36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713"/>
            <a:ext cx="5028370" cy="411542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1526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30555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B7F1BA-D67F-4C9B-A45C-B616BB1302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3CC7D5-AADD-49FA-8209-475AB0712B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95FBA0-85FA-41DD-A1DD-482288AB0F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D4C019-37C7-4484-AE0D-6330E9A369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8772D2-7AE8-4A93-AA45-9019B250B6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ABEF5F-8FA6-440F-B410-7B1ED1EF4D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BF0D79-5E21-4B51-83BC-01370C6300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660489-68D3-439A-9BFF-659C217B7C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00AD57-2CF4-4544-96CA-35FCAB7A7A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F2CABE-9980-4043-AA6F-5024EEE231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79B778-9B5B-44B4-90AA-9D0DD5F653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3CC7D5-AADD-49FA-8209-475AB0712B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3CC7D5-AADD-49FA-8209-475AB0712B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3CC7D5-AADD-49FA-8209-475AB0712B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3CC7D5-AADD-49FA-8209-475AB0712B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3CC7D5-AADD-49FA-8209-475AB0712B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62400" y="3383280"/>
            <a:ext cx="548640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53000" y="990600"/>
            <a:ext cx="44577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Freeform 12"/>
          <p:cNvSpPr/>
          <p:nvPr userDrawn="1"/>
        </p:nvSpPr>
        <p:spPr>
          <a:xfrm>
            <a:off x="0" y="-7258"/>
            <a:ext cx="9129486" cy="6894286"/>
          </a:xfrm>
          <a:custGeom>
            <a:avLst/>
            <a:gdLst>
              <a:gd name="connsiteX0" fmla="*/ 0 w 9129486"/>
              <a:gd name="connsiteY0" fmla="*/ 0 h 6894286"/>
              <a:gd name="connsiteX1" fmla="*/ 9129486 w 9129486"/>
              <a:gd name="connsiteY1" fmla="*/ 0 h 6894286"/>
              <a:gd name="connsiteX2" fmla="*/ 9129486 w 9129486"/>
              <a:gd name="connsiteY2" fmla="*/ 1669143 h 6894286"/>
              <a:gd name="connsiteX3" fmla="*/ 8824686 w 9129486"/>
              <a:gd name="connsiteY3" fmla="*/ 1669143 h 6894286"/>
              <a:gd name="connsiteX4" fmla="*/ 8432800 w 9129486"/>
              <a:gd name="connsiteY4" fmla="*/ 1683657 h 6894286"/>
              <a:gd name="connsiteX5" fmla="*/ 8026400 w 9129486"/>
              <a:gd name="connsiteY5" fmla="*/ 1756229 h 6894286"/>
              <a:gd name="connsiteX6" fmla="*/ 7649029 w 9129486"/>
              <a:gd name="connsiteY6" fmla="*/ 1872343 h 6894286"/>
              <a:gd name="connsiteX7" fmla="*/ 7097486 w 9129486"/>
              <a:gd name="connsiteY7" fmla="*/ 2061029 h 6894286"/>
              <a:gd name="connsiteX8" fmla="*/ 6647543 w 9129486"/>
              <a:gd name="connsiteY8" fmla="*/ 2278743 h 6894286"/>
              <a:gd name="connsiteX9" fmla="*/ 6313714 w 9129486"/>
              <a:gd name="connsiteY9" fmla="*/ 2496457 h 6894286"/>
              <a:gd name="connsiteX10" fmla="*/ 5892800 w 9129486"/>
              <a:gd name="connsiteY10" fmla="*/ 2844800 h 6894286"/>
              <a:gd name="connsiteX11" fmla="*/ 5457371 w 9129486"/>
              <a:gd name="connsiteY11" fmla="*/ 3251200 h 6894286"/>
              <a:gd name="connsiteX12" fmla="*/ 5138057 w 9129486"/>
              <a:gd name="connsiteY12" fmla="*/ 3628571 h 6894286"/>
              <a:gd name="connsiteX13" fmla="*/ 4804229 w 9129486"/>
              <a:gd name="connsiteY13" fmla="*/ 4107543 h 6894286"/>
              <a:gd name="connsiteX14" fmla="*/ 4542971 w 9129486"/>
              <a:gd name="connsiteY14" fmla="*/ 4601029 h 6894286"/>
              <a:gd name="connsiteX15" fmla="*/ 4296229 w 9129486"/>
              <a:gd name="connsiteY15" fmla="*/ 5210629 h 6894286"/>
              <a:gd name="connsiteX16" fmla="*/ 4136571 w 9129486"/>
              <a:gd name="connsiteY16" fmla="*/ 5820229 h 6894286"/>
              <a:gd name="connsiteX17" fmla="*/ 4064000 w 9129486"/>
              <a:gd name="connsiteY17" fmla="*/ 6299200 h 6894286"/>
              <a:gd name="connsiteX18" fmla="*/ 4020457 w 9129486"/>
              <a:gd name="connsiteY18" fmla="*/ 6894286 h 6894286"/>
              <a:gd name="connsiteX19" fmla="*/ 0 w 9129486"/>
              <a:gd name="connsiteY19" fmla="*/ 6865257 h 6894286"/>
              <a:gd name="connsiteX20" fmla="*/ 0 w 9129486"/>
              <a:gd name="connsiteY20" fmla="*/ 0 h 689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29486" h="6894286">
                <a:moveTo>
                  <a:pt x="0" y="0"/>
                </a:moveTo>
                <a:lnTo>
                  <a:pt x="9129486" y="0"/>
                </a:lnTo>
                <a:lnTo>
                  <a:pt x="9129486" y="1669143"/>
                </a:lnTo>
                <a:lnTo>
                  <a:pt x="8824686" y="1669143"/>
                </a:lnTo>
                <a:lnTo>
                  <a:pt x="8432800" y="1683657"/>
                </a:lnTo>
                <a:lnTo>
                  <a:pt x="8026400" y="1756229"/>
                </a:lnTo>
                <a:lnTo>
                  <a:pt x="7649029" y="1872343"/>
                </a:lnTo>
                <a:lnTo>
                  <a:pt x="7097486" y="2061029"/>
                </a:lnTo>
                <a:lnTo>
                  <a:pt x="6647543" y="2278743"/>
                </a:lnTo>
                <a:lnTo>
                  <a:pt x="6313714" y="2496457"/>
                </a:lnTo>
                <a:lnTo>
                  <a:pt x="5892800" y="2844800"/>
                </a:lnTo>
                <a:lnTo>
                  <a:pt x="5457371" y="3251200"/>
                </a:lnTo>
                <a:lnTo>
                  <a:pt x="5138057" y="3628571"/>
                </a:lnTo>
                <a:lnTo>
                  <a:pt x="4804229" y="4107543"/>
                </a:lnTo>
                <a:lnTo>
                  <a:pt x="4542971" y="4601029"/>
                </a:lnTo>
                <a:lnTo>
                  <a:pt x="4296229" y="5210629"/>
                </a:lnTo>
                <a:lnTo>
                  <a:pt x="4136571" y="5820229"/>
                </a:lnTo>
                <a:lnTo>
                  <a:pt x="4064000" y="6299200"/>
                </a:lnTo>
                <a:lnTo>
                  <a:pt x="4020457" y="6894286"/>
                </a:lnTo>
                <a:lnTo>
                  <a:pt x="0" y="686525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USACE_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8600" y="5081588"/>
            <a:ext cx="1371600" cy="938213"/>
          </a:xfrm>
          <a:prstGeom prst="rect">
            <a:avLst/>
          </a:prstGeom>
          <a:noFill/>
        </p:spPr>
      </p:pic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4953000" y="3962400"/>
            <a:ext cx="41910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36525" y="6096000"/>
            <a:ext cx="2454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b="1" dirty="0" smtClean="0"/>
              <a:t>Corps </a:t>
            </a:r>
            <a:r>
              <a:rPr lang="en-US" sz="1200" b="1" dirty="0"/>
              <a:t>of Engineers</a:t>
            </a:r>
          </a:p>
          <a:p>
            <a:r>
              <a:rPr lang="en-US" b="1" dirty="0"/>
              <a:t>BUILDING STRONG</a:t>
            </a:r>
            <a:r>
              <a:rPr lang="en-US" sz="1400" b="1" baseline="-25000" dirty="0"/>
              <a:t>®</a:t>
            </a:r>
          </a:p>
        </p:txBody>
      </p:sp>
      <p:pic>
        <p:nvPicPr>
          <p:cNvPr id="10" name="Picture 23"/>
          <p:cNvPicPr/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1207672" cy="1131304"/>
          </a:xfrm>
          <a:prstGeom prst="rect">
            <a:avLst/>
          </a:prstGeom>
          <a:noFill/>
        </p:spPr>
      </p:pic>
      <p:pic>
        <p:nvPicPr>
          <p:cNvPr id="11" name="Picture 25"/>
          <p:cNvPicPr/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86200"/>
            <a:ext cx="1143000" cy="1143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3687647A-9332-4357-AB56-6FD9E33C24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304800" y="63246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" name="Picture 8" descr="USACE_logo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106597" y="5943600"/>
            <a:ext cx="1037403" cy="7096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ose.hernandez@usace.army.mi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usasearch.fema.gov/search?query=609dvd&amp;affiliate=fema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52400"/>
            <a:ext cx="9067800" cy="1470025"/>
          </a:xfrm>
        </p:spPr>
        <p:txBody>
          <a:bodyPr/>
          <a:lstStyle/>
          <a:p>
            <a:r>
              <a:rPr lang="en-US" dirty="0" err="1" smtClean="0"/>
              <a:t>Inspeção</a:t>
            </a:r>
            <a:r>
              <a:rPr lang="en-US" dirty="0" smtClean="0"/>
              <a:t> </a:t>
            </a:r>
            <a:r>
              <a:rPr lang="en-US" dirty="0" err="1" smtClean="0"/>
              <a:t>Periódica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Segurança</a:t>
            </a:r>
            <a:r>
              <a:rPr lang="en-US" dirty="0" smtClean="0"/>
              <a:t> de </a:t>
            </a:r>
            <a:r>
              <a:rPr lang="en-US" dirty="0" err="1" smtClean="0"/>
              <a:t>Barragens</a:t>
            </a:r>
            <a:endParaRPr lang="en-US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52400" y="1981200"/>
            <a:ext cx="4038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 smtClean="0"/>
              <a:t>Robert Taylor, P.E.</a:t>
            </a:r>
          </a:p>
          <a:p>
            <a:r>
              <a:rPr lang="en-US" sz="1400" dirty="0" err="1" smtClean="0"/>
              <a:t>Programa</a:t>
            </a:r>
            <a:r>
              <a:rPr lang="en-US" sz="1400" dirty="0" smtClean="0"/>
              <a:t> Regional </a:t>
            </a:r>
            <a:r>
              <a:rPr lang="en-US" sz="1400" dirty="0" smtClean="0"/>
              <a:t>de </a:t>
            </a:r>
            <a:r>
              <a:rPr lang="en-US" sz="1400" dirty="0" err="1" smtClean="0"/>
              <a:t>Segurança</a:t>
            </a:r>
            <a:r>
              <a:rPr lang="en-US" sz="1400" dirty="0" smtClean="0"/>
              <a:t> </a:t>
            </a:r>
            <a:r>
              <a:rPr lang="en-US" sz="1400" dirty="0" smtClean="0"/>
              <a:t>de </a:t>
            </a:r>
            <a:r>
              <a:rPr lang="en-US" sz="1400" dirty="0" err="1" smtClean="0"/>
              <a:t>Barragens</a:t>
            </a:r>
            <a:r>
              <a:rPr lang="en-US" sz="1400" dirty="0" smtClean="0"/>
              <a:t> </a:t>
            </a:r>
            <a:r>
              <a:rPr lang="en-US" sz="1400" dirty="0" err="1" smtClean="0"/>
              <a:t>Gerente</a:t>
            </a:r>
            <a:r>
              <a:rPr lang="en-US" sz="1400" dirty="0" smtClean="0"/>
              <a:t> do </a:t>
            </a:r>
            <a:r>
              <a:rPr lang="en-US" sz="1400" dirty="0" err="1" smtClean="0"/>
              <a:t>Programa</a:t>
            </a:r>
            <a:endParaRPr lang="en-US" sz="1400" dirty="0" smtClean="0"/>
          </a:p>
          <a:p>
            <a:r>
              <a:rPr lang="en-US" sz="1400" dirty="0" smtClean="0"/>
              <a:t>U.S. Army Corps of Engineers</a:t>
            </a:r>
          </a:p>
          <a:p>
            <a:r>
              <a:rPr lang="en-US" sz="1400" dirty="0" smtClean="0"/>
              <a:t>Great Lakes &amp; Ohio River Division    </a:t>
            </a:r>
          </a:p>
          <a:p>
            <a:r>
              <a:rPr lang="en-US" sz="1400" dirty="0" smtClean="0">
                <a:hlinkClick r:id="rId2"/>
              </a:rPr>
              <a:t>Robert.E.Taylor@usace.army.mil</a:t>
            </a:r>
            <a:endParaRPr lang="en-US" sz="1400" dirty="0" smtClean="0"/>
          </a:p>
          <a:p>
            <a:pPr>
              <a:spcBef>
                <a:spcPts val="0"/>
              </a:spcBef>
            </a:pPr>
            <a:endParaRPr lang="en-US" sz="1200" dirty="0" smtClean="0"/>
          </a:p>
          <a:p>
            <a:pPr>
              <a:spcBef>
                <a:spcPts val="0"/>
              </a:spcBef>
            </a:pPr>
            <a:r>
              <a:rPr lang="en-US" sz="1200" dirty="0" err="1" smtClean="0"/>
              <a:t>Oficina</a:t>
            </a:r>
            <a:r>
              <a:rPr lang="en-US" sz="1200" dirty="0" smtClean="0"/>
              <a:t> de </a:t>
            </a:r>
            <a:r>
              <a:rPr lang="en-US" sz="1200" dirty="0" err="1" smtClean="0"/>
              <a:t>Segurança</a:t>
            </a:r>
            <a:r>
              <a:rPr lang="en-US" sz="1200" dirty="0" smtClean="0"/>
              <a:t> </a:t>
            </a:r>
            <a:r>
              <a:rPr lang="en-US" sz="1200" dirty="0" smtClean="0"/>
              <a:t>de </a:t>
            </a:r>
            <a:r>
              <a:rPr lang="en-US" sz="1200" dirty="0" err="1" smtClean="0"/>
              <a:t>Barragens</a:t>
            </a:r>
            <a:endParaRPr lang="en-US" sz="1200" dirty="0" smtClean="0"/>
          </a:p>
          <a:p>
            <a:pPr>
              <a:spcBef>
                <a:spcPts val="0"/>
              </a:spcBef>
            </a:pPr>
            <a:r>
              <a:rPr lang="en-US" sz="1200" dirty="0" smtClean="0"/>
              <a:t>Brasília, </a:t>
            </a:r>
            <a:r>
              <a:rPr lang="en-US" sz="1200" dirty="0" err="1" smtClean="0"/>
              <a:t>Brasil</a:t>
            </a:r>
            <a:endParaRPr lang="en-US" sz="1200" dirty="0" smtClean="0"/>
          </a:p>
          <a:p>
            <a:pPr>
              <a:spcBef>
                <a:spcPts val="0"/>
              </a:spcBef>
            </a:pPr>
            <a:r>
              <a:rPr lang="en-US" sz="1200" dirty="0" smtClean="0"/>
              <a:t>20-24 </a:t>
            </a:r>
            <a:r>
              <a:rPr lang="en-US" sz="1200" dirty="0" err="1" smtClean="0"/>
              <a:t>Maio</a:t>
            </a:r>
            <a:r>
              <a:rPr lang="en-US" sz="1200" dirty="0" smtClean="0"/>
              <a:t> </a:t>
            </a:r>
            <a:r>
              <a:rPr lang="en-US" sz="1200" dirty="0" smtClean="0"/>
              <a:t>2013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3581400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solidFill>
                  <a:schemeClr val="accent6"/>
                </a:solidFill>
              </a:rPr>
              <a:t>Uma</a:t>
            </a:r>
            <a:r>
              <a:rPr lang="en-US" sz="2800" dirty="0" smtClean="0">
                <a:solidFill>
                  <a:schemeClr val="accent6"/>
                </a:solidFill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</a:rPr>
              <a:t>vez</a:t>
            </a:r>
            <a:r>
              <a:rPr lang="en-US" sz="2800" dirty="0" smtClean="0">
                <a:solidFill>
                  <a:schemeClr val="accent6"/>
                </a:solidFill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</a:rPr>
              <a:t>ao</a:t>
            </a:r>
            <a:r>
              <a:rPr lang="en-US" sz="2800" dirty="0" smtClean="0">
                <a:solidFill>
                  <a:schemeClr val="accent6"/>
                </a:solidFill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</a:rPr>
              <a:t>ano</a:t>
            </a:r>
            <a:r>
              <a:rPr lang="en-US" sz="2800" dirty="0" smtClean="0">
                <a:solidFill>
                  <a:schemeClr val="accent6"/>
                </a:solidFill>
              </a:rPr>
              <a:t>, </a:t>
            </a:r>
            <a:r>
              <a:rPr lang="en-US" sz="2800" dirty="0" err="1" smtClean="0">
                <a:solidFill>
                  <a:schemeClr val="accent6"/>
                </a:solidFill>
              </a:rPr>
              <a:t>exceto</a:t>
            </a:r>
            <a:r>
              <a:rPr lang="en-US" sz="2800" dirty="0" smtClean="0">
                <a:solidFill>
                  <a:schemeClr val="accent6"/>
                </a:solidFill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</a:rPr>
              <a:t>durante</a:t>
            </a:r>
            <a:r>
              <a:rPr lang="en-US" sz="2800" dirty="0" smtClean="0">
                <a:solidFill>
                  <a:schemeClr val="accent6"/>
                </a:solidFill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</a:rPr>
              <a:t>o</a:t>
            </a:r>
            <a:r>
              <a:rPr lang="en-US" sz="2800" dirty="0" smtClean="0">
                <a:solidFill>
                  <a:schemeClr val="accent6"/>
                </a:solidFill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</a:rPr>
              <a:t>mesmo</a:t>
            </a:r>
            <a:r>
              <a:rPr lang="en-US" sz="2800" dirty="0" smtClean="0">
                <a:solidFill>
                  <a:schemeClr val="accent6"/>
                </a:solidFill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</a:rPr>
              <a:t>ano</a:t>
            </a:r>
            <a:r>
              <a:rPr lang="en-US" sz="2800" dirty="0" smtClean="0">
                <a:solidFill>
                  <a:schemeClr val="accent6"/>
                </a:solidFill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</a:rPr>
              <a:t>da</a:t>
            </a:r>
            <a:r>
              <a:rPr lang="en-US" sz="2800" dirty="0" smtClean="0">
                <a:solidFill>
                  <a:schemeClr val="accent6"/>
                </a:solidFill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</a:rPr>
              <a:t>Inspeção</a:t>
            </a:r>
            <a:r>
              <a:rPr lang="en-US" sz="2800" dirty="0" smtClean="0">
                <a:solidFill>
                  <a:schemeClr val="accent6"/>
                </a:solidFill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</a:rPr>
              <a:t>Periódica</a:t>
            </a:r>
            <a:r>
              <a:rPr lang="en-US" sz="2800" dirty="0" smtClean="0">
                <a:solidFill>
                  <a:schemeClr val="accent6"/>
                </a:solidFill>
              </a:rPr>
              <a:t> (IP).</a:t>
            </a:r>
          </a:p>
          <a:p>
            <a:pPr eaLnBrk="1" hangingPunct="1"/>
            <a:r>
              <a:rPr lang="en-US" sz="2800" dirty="0" err="1" smtClean="0">
                <a:solidFill>
                  <a:schemeClr val="accent6"/>
                </a:solidFill>
              </a:rPr>
              <a:t>Conduzido</a:t>
            </a:r>
            <a:r>
              <a:rPr lang="en-US" sz="2800" dirty="0" smtClean="0">
                <a:solidFill>
                  <a:schemeClr val="accent6"/>
                </a:solidFill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</a:rPr>
              <a:t>por</a:t>
            </a:r>
            <a:r>
              <a:rPr lang="en-US" sz="2800" dirty="0" smtClean="0">
                <a:solidFill>
                  <a:schemeClr val="accent6"/>
                </a:solidFill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</a:rPr>
              <a:t>pessoal</a:t>
            </a:r>
            <a:r>
              <a:rPr lang="en-US" sz="2800" dirty="0" smtClean="0">
                <a:solidFill>
                  <a:schemeClr val="accent6"/>
                </a:solidFill>
              </a:rPr>
              <a:t> de </a:t>
            </a:r>
            <a:r>
              <a:rPr lang="en-US" sz="2800" dirty="0" err="1" smtClean="0">
                <a:solidFill>
                  <a:schemeClr val="accent6"/>
                </a:solidFill>
              </a:rPr>
              <a:t>operações</a:t>
            </a:r>
            <a:r>
              <a:rPr lang="en-US" sz="2800" dirty="0" smtClean="0">
                <a:solidFill>
                  <a:schemeClr val="accent6"/>
                </a:solidFill>
              </a:rPr>
              <a:t>, </a:t>
            </a:r>
            <a:r>
              <a:rPr lang="en-US" sz="2800" dirty="0" err="1" smtClean="0">
                <a:solidFill>
                  <a:schemeClr val="accent6"/>
                </a:solidFill>
              </a:rPr>
              <a:t>tais</a:t>
            </a:r>
            <a:r>
              <a:rPr lang="en-US" sz="2800" dirty="0" smtClean="0">
                <a:solidFill>
                  <a:schemeClr val="accent6"/>
                </a:solidFill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</a:rPr>
              <a:t>como</a:t>
            </a:r>
            <a:r>
              <a:rPr lang="en-US" sz="2800" dirty="0" smtClean="0">
                <a:solidFill>
                  <a:schemeClr val="accent6"/>
                </a:solidFill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</a:rPr>
              <a:t>engenheiros</a:t>
            </a:r>
            <a:r>
              <a:rPr lang="en-US" sz="2800" dirty="0" smtClean="0">
                <a:solidFill>
                  <a:schemeClr val="accent6"/>
                </a:solidFill>
              </a:rPr>
              <a:t> de campo, </a:t>
            </a:r>
            <a:r>
              <a:rPr lang="en-US" sz="2800" dirty="0" err="1" smtClean="0">
                <a:solidFill>
                  <a:schemeClr val="accent6"/>
                </a:solidFill>
              </a:rPr>
              <a:t>trabalhadores</a:t>
            </a:r>
            <a:r>
              <a:rPr lang="en-US" sz="2800" dirty="0" smtClean="0">
                <a:solidFill>
                  <a:schemeClr val="accent6"/>
                </a:solidFill>
              </a:rPr>
              <a:t> de </a:t>
            </a:r>
            <a:r>
              <a:rPr lang="en-US" sz="2800" dirty="0" err="1" smtClean="0">
                <a:solidFill>
                  <a:schemeClr val="accent6"/>
                </a:solidFill>
              </a:rPr>
              <a:t>manutenção</a:t>
            </a:r>
            <a:r>
              <a:rPr lang="en-US" sz="2800" dirty="0" smtClean="0">
                <a:solidFill>
                  <a:schemeClr val="accent6"/>
                </a:solidFill>
              </a:rPr>
              <a:t>, </a:t>
            </a:r>
            <a:r>
              <a:rPr lang="en-US" sz="2800" dirty="0" err="1" smtClean="0">
                <a:solidFill>
                  <a:schemeClr val="accent6"/>
                </a:solidFill>
              </a:rPr>
              <a:t>guardas</a:t>
            </a:r>
            <a:r>
              <a:rPr lang="en-US" sz="2800" dirty="0" smtClean="0">
                <a:solidFill>
                  <a:schemeClr val="accent6"/>
                </a:solidFill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</a:rPr>
              <a:t>florestais</a:t>
            </a:r>
            <a:r>
              <a:rPr lang="en-US" sz="2800" dirty="0" smtClean="0">
                <a:solidFill>
                  <a:schemeClr val="accent6"/>
                </a:solidFill>
              </a:rPr>
              <a:t>, etc, </a:t>
            </a:r>
            <a:r>
              <a:rPr lang="en-US" sz="2800" dirty="0" err="1" smtClean="0">
                <a:solidFill>
                  <a:schemeClr val="accent6"/>
                </a:solidFill>
              </a:rPr>
              <a:t>acompanhado</a:t>
            </a:r>
            <a:r>
              <a:rPr lang="en-US" sz="2800" dirty="0" smtClean="0">
                <a:solidFill>
                  <a:schemeClr val="accent6"/>
                </a:solidFill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</a:rPr>
              <a:t>por</a:t>
            </a:r>
            <a:r>
              <a:rPr lang="en-US" sz="2800" dirty="0" smtClean="0">
                <a:solidFill>
                  <a:schemeClr val="accent6"/>
                </a:solidFill>
              </a:rPr>
              <a:t> um </a:t>
            </a:r>
            <a:r>
              <a:rPr lang="en-US" sz="2800" dirty="0" err="1" smtClean="0">
                <a:solidFill>
                  <a:schemeClr val="accent6"/>
                </a:solidFill>
              </a:rPr>
              <a:t>engenheiro</a:t>
            </a:r>
            <a:r>
              <a:rPr lang="en-US" sz="2800" dirty="0" smtClean="0">
                <a:solidFill>
                  <a:schemeClr val="accent6"/>
                </a:solidFill>
              </a:rPr>
              <a:t> de </a:t>
            </a:r>
            <a:r>
              <a:rPr lang="en-US" sz="2800" dirty="0" err="1" smtClean="0">
                <a:solidFill>
                  <a:schemeClr val="accent6"/>
                </a:solidFill>
              </a:rPr>
              <a:t>Segurança</a:t>
            </a:r>
            <a:r>
              <a:rPr lang="en-US" sz="2800" dirty="0" smtClean="0">
                <a:solidFill>
                  <a:schemeClr val="accent6"/>
                </a:solidFill>
              </a:rPr>
              <a:t> de </a:t>
            </a:r>
            <a:r>
              <a:rPr lang="en-US" sz="2800" dirty="0" err="1" smtClean="0">
                <a:solidFill>
                  <a:schemeClr val="accent6"/>
                </a:solidFill>
              </a:rPr>
              <a:t>Barragens</a:t>
            </a:r>
            <a:r>
              <a:rPr lang="en-US" sz="2800" dirty="0" smtClean="0">
                <a:solidFill>
                  <a:schemeClr val="accent6"/>
                </a:solidFill>
              </a:rPr>
              <a:t>.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229600" cy="533400"/>
          </a:xfrm>
        </p:spPr>
        <p:txBody>
          <a:bodyPr/>
          <a:lstStyle/>
          <a:p>
            <a:pPr eaLnBrk="1" hangingPunct="1"/>
            <a:r>
              <a:rPr lang="en-US" sz="4000" b="1" dirty="0" err="1" smtClean="0">
                <a:solidFill>
                  <a:schemeClr val="accent6"/>
                </a:solidFill>
              </a:rPr>
              <a:t>Inspeção</a:t>
            </a:r>
            <a:r>
              <a:rPr lang="en-US" sz="4000" b="1" dirty="0" smtClean="0">
                <a:solidFill>
                  <a:schemeClr val="accent6"/>
                </a:solidFill>
              </a:rPr>
              <a:t> </a:t>
            </a:r>
            <a:r>
              <a:rPr lang="en-US" sz="4000" b="1" dirty="0" err="1" smtClean="0">
                <a:solidFill>
                  <a:schemeClr val="accent6"/>
                </a:solidFill>
              </a:rPr>
              <a:t>Anual</a:t>
            </a:r>
            <a:endParaRPr lang="en-US" sz="4000" b="1" dirty="0" smtClean="0">
              <a:solidFill>
                <a:schemeClr val="accent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7D5-AADD-49FA-8209-475AB0712B2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534400" cy="4953000"/>
          </a:xfrm>
        </p:spPr>
        <p:txBody>
          <a:bodyPr/>
          <a:lstStyle/>
          <a:p>
            <a:pPr eaLnBrk="1" hangingPunct="1">
              <a:buNone/>
            </a:pPr>
            <a:endParaRPr lang="en-US" sz="2600" dirty="0" smtClean="0">
              <a:solidFill>
                <a:schemeClr val="accent6"/>
              </a:solidFill>
            </a:endParaRPr>
          </a:p>
          <a:p>
            <a:pPr eaLnBrk="1" hangingPunct="1"/>
            <a:r>
              <a:rPr lang="en-US" sz="2600" dirty="0" err="1" smtClean="0">
                <a:solidFill>
                  <a:schemeClr val="accent6"/>
                </a:solidFill>
              </a:rPr>
              <a:t>Quando</a:t>
            </a:r>
            <a:r>
              <a:rPr lang="en-US" sz="2600" dirty="0" smtClean="0">
                <a:solidFill>
                  <a:schemeClr val="accent6"/>
                </a:solidFill>
              </a:rPr>
              <a:t> </a:t>
            </a:r>
            <a:r>
              <a:rPr lang="en-US" sz="2600" dirty="0" err="1" smtClean="0">
                <a:solidFill>
                  <a:schemeClr val="accent6"/>
                </a:solidFill>
              </a:rPr>
              <a:t>os</a:t>
            </a:r>
            <a:r>
              <a:rPr lang="en-US" sz="2600" dirty="0" smtClean="0">
                <a:solidFill>
                  <a:schemeClr val="accent6"/>
                </a:solidFill>
              </a:rPr>
              <a:t> </a:t>
            </a:r>
            <a:r>
              <a:rPr lang="en-US" sz="2600" dirty="0" err="1" smtClean="0">
                <a:solidFill>
                  <a:schemeClr val="accent6"/>
                </a:solidFill>
              </a:rPr>
              <a:t>níveis</a:t>
            </a:r>
            <a:r>
              <a:rPr lang="en-US" sz="2600" dirty="0" smtClean="0">
                <a:solidFill>
                  <a:schemeClr val="accent6"/>
                </a:solidFill>
              </a:rPr>
              <a:t> do </a:t>
            </a:r>
            <a:r>
              <a:rPr lang="en-US" sz="2600" dirty="0" err="1" smtClean="0">
                <a:solidFill>
                  <a:schemeClr val="accent6"/>
                </a:solidFill>
              </a:rPr>
              <a:t>reservatório</a:t>
            </a:r>
            <a:r>
              <a:rPr lang="en-US" sz="2600" dirty="0" smtClean="0">
                <a:solidFill>
                  <a:schemeClr val="accent6"/>
                </a:solidFill>
              </a:rPr>
              <a:t> se </a:t>
            </a:r>
            <a:r>
              <a:rPr lang="en-US" sz="2600" dirty="0" err="1" smtClean="0">
                <a:solidFill>
                  <a:schemeClr val="accent6"/>
                </a:solidFill>
              </a:rPr>
              <a:t>aproximarem</a:t>
            </a:r>
            <a:r>
              <a:rPr lang="en-US" sz="2600" dirty="0" smtClean="0">
                <a:solidFill>
                  <a:schemeClr val="accent6"/>
                </a:solidFill>
              </a:rPr>
              <a:t> </a:t>
            </a:r>
            <a:r>
              <a:rPr lang="en-US" sz="2600" dirty="0" err="1">
                <a:solidFill>
                  <a:schemeClr val="accent6"/>
                </a:solidFill>
              </a:rPr>
              <a:t>a</a:t>
            </a:r>
            <a:r>
              <a:rPr lang="en-US" sz="2600" dirty="0" err="1" smtClean="0">
                <a:solidFill>
                  <a:schemeClr val="accent6"/>
                </a:solidFill>
              </a:rPr>
              <a:t>os</a:t>
            </a:r>
            <a:r>
              <a:rPr lang="en-US" sz="2600" dirty="0" smtClean="0">
                <a:solidFill>
                  <a:schemeClr val="accent6"/>
                </a:solidFill>
              </a:rPr>
              <a:t> </a:t>
            </a:r>
            <a:r>
              <a:rPr lang="en-US" sz="2600" dirty="0" err="1" smtClean="0">
                <a:solidFill>
                  <a:schemeClr val="accent6"/>
                </a:solidFill>
              </a:rPr>
              <a:t>níveis</a:t>
            </a:r>
            <a:r>
              <a:rPr lang="en-US" sz="2600" dirty="0" smtClean="0">
                <a:solidFill>
                  <a:schemeClr val="accent6"/>
                </a:solidFill>
              </a:rPr>
              <a:t> </a:t>
            </a:r>
            <a:r>
              <a:rPr lang="en-US" sz="2600" dirty="0" err="1" smtClean="0">
                <a:solidFill>
                  <a:schemeClr val="accent6"/>
                </a:solidFill>
              </a:rPr>
              <a:t>recordes</a:t>
            </a:r>
            <a:r>
              <a:rPr lang="en-US" sz="2600" dirty="0" smtClean="0">
                <a:solidFill>
                  <a:schemeClr val="accent6"/>
                </a:solidFill>
              </a:rPr>
              <a:t> </a:t>
            </a:r>
            <a:r>
              <a:rPr lang="en-US" sz="2600" dirty="0" err="1" smtClean="0">
                <a:solidFill>
                  <a:schemeClr val="accent6"/>
                </a:solidFill>
              </a:rPr>
              <a:t>ou</a:t>
            </a:r>
            <a:r>
              <a:rPr lang="en-US" sz="2600" dirty="0" smtClean="0">
                <a:solidFill>
                  <a:schemeClr val="accent6"/>
                </a:solidFill>
              </a:rPr>
              <a:t> </a:t>
            </a:r>
            <a:r>
              <a:rPr lang="en-US" sz="2600" dirty="0" err="1" smtClean="0">
                <a:solidFill>
                  <a:schemeClr val="accent6"/>
                </a:solidFill>
              </a:rPr>
              <a:t>níveis</a:t>
            </a:r>
            <a:r>
              <a:rPr lang="en-US" sz="2600" dirty="0" smtClean="0">
                <a:solidFill>
                  <a:schemeClr val="accent6"/>
                </a:solidFill>
              </a:rPr>
              <a:t> </a:t>
            </a:r>
            <a:r>
              <a:rPr lang="en-US" sz="2600" dirty="0" err="1" smtClean="0">
                <a:solidFill>
                  <a:schemeClr val="accent6"/>
                </a:solidFill>
              </a:rPr>
              <a:t>históricos</a:t>
            </a:r>
            <a:r>
              <a:rPr lang="en-US" sz="2600" dirty="0" smtClean="0">
                <a:solidFill>
                  <a:schemeClr val="accent6"/>
                </a:solidFill>
              </a:rPr>
              <a:t> </a:t>
            </a:r>
            <a:r>
              <a:rPr lang="en-US" sz="2600" dirty="0" err="1" smtClean="0">
                <a:solidFill>
                  <a:schemeClr val="accent6"/>
                </a:solidFill>
              </a:rPr>
              <a:t>preocupantes</a:t>
            </a:r>
            <a:endParaRPr lang="en-US" sz="2600" dirty="0" smtClean="0">
              <a:solidFill>
                <a:schemeClr val="accent6"/>
              </a:solidFill>
            </a:endParaRPr>
          </a:p>
          <a:p>
            <a:pPr eaLnBrk="1" hangingPunct="1"/>
            <a:r>
              <a:rPr lang="en-US" sz="2600" dirty="0" smtClean="0">
                <a:solidFill>
                  <a:schemeClr val="accent6"/>
                </a:solidFill>
              </a:rPr>
              <a:t>A </a:t>
            </a:r>
            <a:r>
              <a:rPr lang="en-US" sz="2600" dirty="0" err="1" smtClean="0">
                <a:solidFill>
                  <a:schemeClr val="accent6"/>
                </a:solidFill>
              </a:rPr>
              <a:t>medida</a:t>
            </a:r>
            <a:r>
              <a:rPr lang="en-US" sz="2600" dirty="0" smtClean="0">
                <a:solidFill>
                  <a:schemeClr val="accent6"/>
                </a:solidFill>
              </a:rPr>
              <a:t> </a:t>
            </a:r>
            <a:r>
              <a:rPr lang="en-US" sz="2600" dirty="0" err="1" smtClean="0">
                <a:solidFill>
                  <a:schemeClr val="accent6"/>
                </a:solidFill>
              </a:rPr>
              <a:t>em</a:t>
            </a:r>
            <a:r>
              <a:rPr lang="en-US" sz="2600" dirty="0" smtClean="0">
                <a:solidFill>
                  <a:schemeClr val="accent6"/>
                </a:solidFill>
              </a:rPr>
              <a:t> </a:t>
            </a:r>
            <a:r>
              <a:rPr lang="en-US" sz="2600" dirty="0" err="1" smtClean="0">
                <a:solidFill>
                  <a:schemeClr val="accent6"/>
                </a:solidFill>
              </a:rPr>
              <a:t>que</a:t>
            </a:r>
            <a:r>
              <a:rPr lang="en-US" sz="2600" dirty="0" smtClean="0">
                <a:solidFill>
                  <a:schemeClr val="accent6"/>
                </a:solidFill>
              </a:rPr>
              <a:t> o</a:t>
            </a:r>
            <a:r>
              <a:rPr lang="en-US" sz="2600" dirty="0" smtClean="0">
                <a:solidFill>
                  <a:schemeClr val="accent6"/>
                </a:solidFill>
              </a:rPr>
              <a:t> </a:t>
            </a:r>
            <a:r>
              <a:rPr lang="en-US" sz="2600" dirty="0" err="1" smtClean="0">
                <a:solidFill>
                  <a:schemeClr val="accent6"/>
                </a:solidFill>
              </a:rPr>
              <a:t>reservatório</a:t>
            </a:r>
            <a:r>
              <a:rPr lang="en-US" sz="2600" dirty="0" smtClean="0">
                <a:solidFill>
                  <a:schemeClr val="accent6"/>
                </a:solidFill>
              </a:rPr>
              <a:t> se </a:t>
            </a:r>
            <a:r>
              <a:rPr lang="en-US" sz="2600" dirty="0" err="1" smtClean="0">
                <a:solidFill>
                  <a:schemeClr val="accent6"/>
                </a:solidFill>
              </a:rPr>
              <a:t>aproxima</a:t>
            </a:r>
            <a:r>
              <a:rPr lang="en-US" sz="2600" dirty="0" smtClean="0">
                <a:solidFill>
                  <a:schemeClr val="accent6"/>
                </a:solidFill>
              </a:rPr>
              <a:t> do </a:t>
            </a:r>
            <a:r>
              <a:rPr lang="en-US" sz="2600" dirty="0" err="1" smtClean="0">
                <a:solidFill>
                  <a:schemeClr val="accent6"/>
                </a:solidFill>
              </a:rPr>
              <a:t>nível</a:t>
            </a:r>
            <a:r>
              <a:rPr lang="en-US" sz="2600" dirty="0" smtClean="0">
                <a:solidFill>
                  <a:schemeClr val="accent6"/>
                </a:solidFill>
              </a:rPr>
              <a:t> </a:t>
            </a:r>
            <a:r>
              <a:rPr lang="en-US" sz="2600" dirty="0" err="1" smtClean="0">
                <a:solidFill>
                  <a:schemeClr val="accent6"/>
                </a:solidFill>
              </a:rPr>
              <a:t>recorde</a:t>
            </a:r>
            <a:r>
              <a:rPr lang="en-US" sz="2600" dirty="0" smtClean="0">
                <a:solidFill>
                  <a:schemeClr val="accent6"/>
                </a:solidFill>
              </a:rPr>
              <a:t>, o </a:t>
            </a:r>
            <a:r>
              <a:rPr lang="en-US" sz="2600" dirty="0" err="1" smtClean="0">
                <a:solidFill>
                  <a:schemeClr val="accent6"/>
                </a:solidFill>
              </a:rPr>
              <a:t>pessoal</a:t>
            </a:r>
            <a:r>
              <a:rPr lang="en-US" sz="2600" dirty="0" smtClean="0">
                <a:solidFill>
                  <a:schemeClr val="accent6"/>
                </a:solidFill>
              </a:rPr>
              <a:t> do </a:t>
            </a:r>
            <a:r>
              <a:rPr lang="en-US" sz="2600" dirty="0" err="1" smtClean="0">
                <a:solidFill>
                  <a:schemeClr val="accent6"/>
                </a:solidFill>
              </a:rPr>
              <a:t>projeto</a:t>
            </a:r>
            <a:r>
              <a:rPr lang="en-US" sz="2600" dirty="0" smtClean="0">
                <a:solidFill>
                  <a:schemeClr val="accent6"/>
                </a:solidFill>
              </a:rPr>
              <a:t> </a:t>
            </a:r>
            <a:r>
              <a:rPr lang="en-US" sz="2600" dirty="0" err="1" smtClean="0">
                <a:solidFill>
                  <a:schemeClr val="accent6"/>
                </a:solidFill>
              </a:rPr>
              <a:t>deve</a:t>
            </a:r>
            <a:r>
              <a:rPr lang="en-US" sz="2600" dirty="0" smtClean="0">
                <a:solidFill>
                  <a:schemeClr val="accent6"/>
                </a:solidFill>
              </a:rPr>
              <a:t> </a:t>
            </a:r>
            <a:r>
              <a:rPr lang="en-US" sz="2600" dirty="0" err="1" smtClean="0">
                <a:solidFill>
                  <a:schemeClr val="accent6"/>
                </a:solidFill>
              </a:rPr>
              <a:t>fiscalizar</a:t>
            </a:r>
            <a:r>
              <a:rPr lang="en-US" sz="2600" dirty="0" smtClean="0">
                <a:solidFill>
                  <a:schemeClr val="accent6"/>
                </a:solidFill>
              </a:rPr>
              <a:t> com </a:t>
            </a:r>
            <a:r>
              <a:rPr lang="en-US" sz="2600" dirty="0" err="1" smtClean="0">
                <a:solidFill>
                  <a:schemeClr val="accent6"/>
                </a:solidFill>
              </a:rPr>
              <a:t>mais</a:t>
            </a:r>
            <a:r>
              <a:rPr lang="en-US" sz="2600" dirty="0" smtClean="0">
                <a:solidFill>
                  <a:schemeClr val="accent6"/>
                </a:solidFill>
              </a:rPr>
              <a:t> </a:t>
            </a:r>
            <a:r>
              <a:rPr lang="en-US" sz="2600" dirty="0" err="1" smtClean="0">
                <a:solidFill>
                  <a:schemeClr val="accent6"/>
                </a:solidFill>
              </a:rPr>
              <a:t>frequência</a:t>
            </a:r>
            <a:endParaRPr lang="en-US" sz="2600" dirty="0" smtClean="0">
              <a:solidFill>
                <a:schemeClr val="accent6"/>
              </a:solidFill>
            </a:endParaRPr>
          </a:p>
          <a:p>
            <a:pPr eaLnBrk="1" hangingPunct="1"/>
            <a:r>
              <a:rPr lang="en-US" sz="2600" dirty="0" smtClean="0">
                <a:solidFill>
                  <a:schemeClr val="accent6"/>
                </a:solidFill>
              </a:rPr>
              <a:t>Se o </a:t>
            </a:r>
            <a:r>
              <a:rPr lang="en-US" sz="2600" dirty="0" err="1" smtClean="0">
                <a:solidFill>
                  <a:schemeClr val="accent6"/>
                </a:solidFill>
              </a:rPr>
              <a:t>reservatório</a:t>
            </a:r>
            <a:r>
              <a:rPr lang="en-US" sz="2600" dirty="0" smtClean="0">
                <a:solidFill>
                  <a:schemeClr val="accent6"/>
                </a:solidFill>
              </a:rPr>
              <a:t> </a:t>
            </a:r>
            <a:r>
              <a:rPr lang="en-US" sz="2600" dirty="0" err="1" smtClean="0">
                <a:solidFill>
                  <a:schemeClr val="accent6"/>
                </a:solidFill>
              </a:rPr>
              <a:t>atingir</a:t>
            </a:r>
            <a:r>
              <a:rPr lang="en-US" sz="2600" dirty="0" smtClean="0">
                <a:solidFill>
                  <a:schemeClr val="accent6"/>
                </a:solidFill>
              </a:rPr>
              <a:t> novo </a:t>
            </a:r>
            <a:r>
              <a:rPr lang="en-US" sz="2600" dirty="0" err="1" smtClean="0">
                <a:solidFill>
                  <a:schemeClr val="accent6"/>
                </a:solidFill>
              </a:rPr>
              <a:t>recorde</a:t>
            </a:r>
            <a:r>
              <a:rPr lang="en-US" sz="2600" dirty="0" smtClean="0">
                <a:solidFill>
                  <a:schemeClr val="accent6"/>
                </a:solidFill>
              </a:rPr>
              <a:t>, </a:t>
            </a:r>
            <a:r>
              <a:rPr lang="en-US" sz="2600" dirty="0" err="1">
                <a:solidFill>
                  <a:schemeClr val="accent6"/>
                </a:solidFill>
              </a:rPr>
              <a:t>e</a:t>
            </a:r>
            <a:r>
              <a:rPr lang="en-US" sz="2600" dirty="0" err="1" smtClean="0">
                <a:solidFill>
                  <a:schemeClr val="accent6"/>
                </a:solidFill>
              </a:rPr>
              <a:t>ngenheiros</a:t>
            </a:r>
            <a:r>
              <a:rPr lang="en-US" sz="2600" dirty="0" smtClean="0">
                <a:solidFill>
                  <a:schemeClr val="accent6"/>
                </a:solidFill>
              </a:rPr>
              <a:t> </a:t>
            </a:r>
            <a:r>
              <a:rPr lang="en-US" sz="2600" dirty="0" err="1" smtClean="0">
                <a:solidFill>
                  <a:schemeClr val="accent6"/>
                </a:solidFill>
              </a:rPr>
              <a:t>são</a:t>
            </a:r>
            <a:r>
              <a:rPr lang="en-US" sz="2600" dirty="0" smtClean="0">
                <a:solidFill>
                  <a:schemeClr val="accent6"/>
                </a:solidFill>
              </a:rPr>
              <a:t> </a:t>
            </a:r>
            <a:r>
              <a:rPr lang="en-US" sz="2600" dirty="0" err="1" smtClean="0">
                <a:solidFill>
                  <a:schemeClr val="accent6"/>
                </a:solidFill>
              </a:rPr>
              <a:t>enviados</a:t>
            </a:r>
            <a:r>
              <a:rPr lang="en-US" sz="2600" dirty="0" smtClean="0">
                <a:solidFill>
                  <a:schemeClr val="accent6"/>
                </a:solidFill>
              </a:rPr>
              <a:t> </a:t>
            </a:r>
            <a:r>
              <a:rPr lang="en-US" sz="2600" dirty="0" err="1" smtClean="0">
                <a:solidFill>
                  <a:schemeClr val="accent6"/>
                </a:solidFill>
              </a:rPr>
              <a:t>ao</a:t>
            </a:r>
            <a:r>
              <a:rPr lang="en-US" sz="2600" dirty="0" smtClean="0">
                <a:solidFill>
                  <a:schemeClr val="accent6"/>
                </a:solidFill>
              </a:rPr>
              <a:t> </a:t>
            </a:r>
            <a:r>
              <a:rPr lang="en-US" sz="2600" dirty="0" err="1" smtClean="0">
                <a:solidFill>
                  <a:schemeClr val="accent6"/>
                </a:solidFill>
              </a:rPr>
              <a:t>projeto</a:t>
            </a:r>
            <a:r>
              <a:rPr lang="en-US" sz="2600" dirty="0" smtClean="0">
                <a:solidFill>
                  <a:schemeClr val="accent6"/>
                </a:solidFill>
              </a:rPr>
              <a:t>.</a:t>
            </a:r>
          </a:p>
          <a:p>
            <a:pPr eaLnBrk="1" hangingPunct="1"/>
            <a:r>
              <a:rPr lang="en-US" sz="2600" dirty="0" smtClean="0">
                <a:solidFill>
                  <a:schemeClr val="accent6"/>
                </a:solidFill>
              </a:rPr>
              <a:t>A </a:t>
            </a:r>
            <a:r>
              <a:rPr lang="en-US" sz="2600" dirty="0" err="1" smtClean="0">
                <a:solidFill>
                  <a:schemeClr val="accent6"/>
                </a:solidFill>
              </a:rPr>
              <a:t>frequência</a:t>
            </a:r>
            <a:r>
              <a:rPr lang="en-US" sz="2600" dirty="0" smtClean="0">
                <a:solidFill>
                  <a:schemeClr val="accent6"/>
                </a:solidFill>
              </a:rPr>
              <a:t> </a:t>
            </a:r>
            <a:r>
              <a:rPr lang="en-US" sz="2600" dirty="0" err="1" smtClean="0">
                <a:solidFill>
                  <a:schemeClr val="accent6"/>
                </a:solidFill>
              </a:rPr>
              <a:t>vai</a:t>
            </a:r>
            <a:r>
              <a:rPr lang="en-US" sz="2600" dirty="0" smtClean="0">
                <a:solidFill>
                  <a:schemeClr val="accent6"/>
                </a:solidFill>
              </a:rPr>
              <a:t> ser </a:t>
            </a:r>
            <a:r>
              <a:rPr lang="en-US" sz="2600" dirty="0" err="1" smtClean="0">
                <a:solidFill>
                  <a:schemeClr val="accent6"/>
                </a:solidFill>
              </a:rPr>
              <a:t>definida</a:t>
            </a:r>
            <a:r>
              <a:rPr lang="en-US" sz="2600" dirty="0" smtClean="0">
                <a:solidFill>
                  <a:schemeClr val="accent6"/>
                </a:solidFill>
              </a:rPr>
              <a:t> </a:t>
            </a:r>
            <a:r>
              <a:rPr lang="en-US" sz="2600" dirty="0" err="1" smtClean="0">
                <a:solidFill>
                  <a:schemeClr val="accent6"/>
                </a:solidFill>
              </a:rPr>
              <a:t>caso</a:t>
            </a:r>
            <a:r>
              <a:rPr lang="en-US" sz="2600" dirty="0" smtClean="0">
                <a:solidFill>
                  <a:schemeClr val="accent6"/>
                </a:solidFill>
              </a:rPr>
              <a:t> a </a:t>
            </a:r>
            <a:r>
              <a:rPr lang="en-US" sz="2600" dirty="0" err="1" smtClean="0">
                <a:solidFill>
                  <a:schemeClr val="accent6"/>
                </a:solidFill>
              </a:rPr>
              <a:t>caso</a:t>
            </a:r>
            <a:r>
              <a:rPr lang="en-US" sz="2600" dirty="0" smtClean="0">
                <a:solidFill>
                  <a:schemeClr val="accent6"/>
                </a:solidFill>
              </a:rPr>
              <a:t> </a:t>
            </a:r>
            <a:r>
              <a:rPr lang="en-US" sz="2600" dirty="0" err="1" smtClean="0">
                <a:solidFill>
                  <a:schemeClr val="accent6"/>
                </a:solidFill>
              </a:rPr>
              <a:t>em</a:t>
            </a:r>
            <a:r>
              <a:rPr lang="en-US" sz="2600" dirty="0" smtClean="0">
                <a:solidFill>
                  <a:schemeClr val="accent6"/>
                </a:solidFill>
              </a:rPr>
              <a:t> </a:t>
            </a:r>
            <a:r>
              <a:rPr lang="en-US" sz="2600" dirty="0" err="1" smtClean="0">
                <a:solidFill>
                  <a:schemeClr val="accent6"/>
                </a:solidFill>
              </a:rPr>
              <a:t>função</a:t>
            </a:r>
            <a:r>
              <a:rPr lang="en-US" sz="2600" dirty="0" smtClean="0">
                <a:solidFill>
                  <a:schemeClr val="accent6"/>
                </a:solidFill>
              </a:rPr>
              <a:t>: do </a:t>
            </a:r>
            <a:r>
              <a:rPr lang="en-US" sz="2600" dirty="0" err="1" smtClean="0">
                <a:solidFill>
                  <a:schemeClr val="accent6"/>
                </a:solidFill>
              </a:rPr>
              <a:t>desempenho</a:t>
            </a:r>
            <a:r>
              <a:rPr lang="en-US" sz="2600" dirty="0" smtClean="0">
                <a:solidFill>
                  <a:schemeClr val="accent6"/>
                </a:solidFill>
              </a:rPr>
              <a:t> </a:t>
            </a:r>
            <a:r>
              <a:rPr lang="en-US" sz="2600" dirty="0" err="1" smtClean="0">
                <a:solidFill>
                  <a:schemeClr val="accent6"/>
                </a:solidFill>
              </a:rPr>
              <a:t>passado</a:t>
            </a:r>
            <a:r>
              <a:rPr lang="en-US" sz="2600" dirty="0" smtClean="0">
                <a:solidFill>
                  <a:schemeClr val="accent6"/>
                </a:solidFill>
              </a:rPr>
              <a:t> do </a:t>
            </a:r>
            <a:r>
              <a:rPr lang="en-US" sz="2600" dirty="0" err="1" smtClean="0">
                <a:solidFill>
                  <a:schemeClr val="accent6"/>
                </a:solidFill>
              </a:rPr>
              <a:t>projeto</a:t>
            </a:r>
            <a:r>
              <a:rPr lang="en-US" sz="2600" dirty="0" smtClean="0">
                <a:solidFill>
                  <a:schemeClr val="accent6"/>
                </a:solidFill>
              </a:rPr>
              <a:t>, </a:t>
            </a:r>
            <a:r>
              <a:rPr lang="en-US" sz="2600" dirty="0" err="1" smtClean="0">
                <a:solidFill>
                  <a:schemeClr val="accent6"/>
                </a:solidFill>
              </a:rPr>
              <a:t>consequências</a:t>
            </a:r>
            <a:r>
              <a:rPr lang="en-US" sz="2600" dirty="0" smtClean="0">
                <a:solidFill>
                  <a:schemeClr val="accent6"/>
                </a:solidFill>
              </a:rPr>
              <a:t>, </a:t>
            </a:r>
            <a:r>
              <a:rPr lang="en-US" sz="2600" dirty="0" err="1" smtClean="0">
                <a:solidFill>
                  <a:schemeClr val="accent6"/>
                </a:solidFill>
              </a:rPr>
              <a:t>nível</a:t>
            </a:r>
            <a:r>
              <a:rPr lang="en-US" sz="2600" dirty="0" smtClean="0">
                <a:solidFill>
                  <a:schemeClr val="accent6"/>
                </a:solidFill>
              </a:rPr>
              <a:t> do </a:t>
            </a:r>
            <a:r>
              <a:rPr lang="en-US" sz="2600" dirty="0" err="1" smtClean="0">
                <a:solidFill>
                  <a:schemeClr val="accent6"/>
                </a:solidFill>
              </a:rPr>
              <a:t>reservatório</a:t>
            </a:r>
            <a:r>
              <a:rPr lang="en-US" sz="2600" dirty="0" smtClean="0">
                <a:solidFill>
                  <a:schemeClr val="accent6"/>
                </a:solidFill>
              </a:rPr>
              <a:t>, etc. </a:t>
            </a:r>
            <a:r>
              <a:rPr lang="en-US" sz="2600" dirty="0" err="1" smtClean="0">
                <a:solidFill>
                  <a:schemeClr val="accent6"/>
                </a:solidFill>
              </a:rPr>
              <a:t>Poderia</a:t>
            </a:r>
            <a:r>
              <a:rPr lang="en-US" sz="2600" dirty="0" smtClean="0">
                <a:solidFill>
                  <a:schemeClr val="accent6"/>
                </a:solidFill>
              </a:rPr>
              <a:t> ser de </a:t>
            </a:r>
            <a:r>
              <a:rPr lang="en-US" sz="2600" dirty="0" err="1" smtClean="0">
                <a:solidFill>
                  <a:schemeClr val="accent6"/>
                </a:solidFill>
              </a:rPr>
              <a:t>hora</a:t>
            </a:r>
            <a:r>
              <a:rPr lang="en-US" sz="2600" dirty="0" smtClean="0">
                <a:solidFill>
                  <a:schemeClr val="accent6"/>
                </a:solidFill>
              </a:rPr>
              <a:t> </a:t>
            </a:r>
            <a:r>
              <a:rPr lang="en-US" sz="2600" dirty="0" err="1" smtClean="0">
                <a:solidFill>
                  <a:schemeClr val="accent6"/>
                </a:solidFill>
              </a:rPr>
              <a:t>em</a:t>
            </a:r>
            <a:r>
              <a:rPr lang="en-US" sz="2600" dirty="0" smtClean="0">
                <a:solidFill>
                  <a:schemeClr val="accent6"/>
                </a:solidFill>
              </a:rPr>
              <a:t> </a:t>
            </a:r>
            <a:r>
              <a:rPr lang="en-US" sz="2600" dirty="0" err="1" smtClean="0">
                <a:solidFill>
                  <a:schemeClr val="accent6"/>
                </a:solidFill>
              </a:rPr>
              <a:t>hora</a:t>
            </a:r>
            <a:r>
              <a:rPr lang="en-US" sz="2600" dirty="0" smtClean="0">
                <a:solidFill>
                  <a:schemeClr val="accent6"/>
                </a:solidFill>
              </a:rPr>
              <a:t>, </a:t>
            </a:r>
            <a:r>
              <a:rPr lang="en-US" sz="2600" dirty="0" err="1" smtClean="0">
                <a:solidFill>
                  <a:schemeClr val="accent6"/>
                </a:solidFill>
              </a:rPr>
              <a:t>ou</a:t>
            </a:r>
            <a:r>
              <a:rPr lang="en-US" sz="2600" dirty="0" smtClean="0">
                <a:solidFill>
                  <a:schemeClr val="accent6"/>
                </a:solidFill>
              </a:rPr>
              <a:t> a </a:t>
            </a:r>
            <a:r>
              <a:rPr lang="en-US" sz="2600" dirty="0" err="1" smtClean="0">
                <a:solidFill>
                  <a:schemeClr val="accent6"/>
                </a:solidFill>
              </a:rPr>
              <a:t>cada</a:t>
            </a:r>
            <a:r>
              <a:rPr lang="en-US" sz="2600" dirty="0" smtClean="0">
                <a:solidFill>
                  <a:schemeClr val="accent6"/>
                </a:solidFill>
              </a:rPr>
              <a:t> 12 </a:t>
            </a:r>
            <a:r>
              <a:rPr lang="en-US" sz="2600" dirty="0" err="1" smtClean="0">
                <a:solidFill>
                  <a:schemeClr val="accent6"/>
                </a:solidFill>
              </a:rPr>
              <a:t>horas</a:t>
            </a:r>
            <a:r>
              <a:rPr lang="en-US" sz="2600" dirty="0" smtClean="0">
                <a:solidFill>
                  <a:schemeClr val="accent6"/>
                </a:solidFill>
              </a:rPr>
              <a:t>, </a:t>
            </a:r>
            <a:r>
              <a:rPr lang="en-US" sz="2600" dirty="0" err="1" smtClean="0">
                <a:solidFill>
                  <a:schemeClr val="accent6"/>
                </a:solidFill>
              </a:rPr>
              <a:t>ou</a:t>
            </a:r>
            <a:r>
              <a:rPr lang="en-US" sz="2600" dirty="0" smtClean="0">
                <a:solidFill>
                  <a:schemeClr val="accent6"/>
                </a:solidFill>
              </a:rPr>
              <a:t> </a:t>
            </a:r>
            <a:r>
              <a:rPr lang="en-US" sz="2600" dirty="0" err="1" smtClean="0">
                <a:solidFill>
                  <a:schemeClr val="accent6"/>
                </a:solidFill>
              </a:rPr>
              <a:t>diariamente</a:t>
            </a:r>
            <a:r>
              <a:rPr lang="en-US" sz="2600" dirty="0" smtClean="0">
                <a:solidFill>
                  <a:schemeClr val="accent6"/>
                </a:solidFill>
              </a:rPr>
              <a:t>.</a:t>
            </a:r>
          </a:p>
          <a:p>
            <a:pPr eaLnBrk="1" hangingPunct="1"/>
            <a:r>
              <a:rPr lang="en-US" sz="2600" dirty="0" err="1" smtClean="0">
                <a:solidFill>
                  <a:schemeClr val="accent6"/>
                </a:solidFill>
              </a:rPr>
              <a:t>Preparar</a:t>
            </a:r>
            <a:r>
              <a:rPr lang="en-US" sz="2600" dirty="0" smtClean="0">
                <a:solidFill>
                  <a:schemeClr val="accent6"/>
                </a:solidFill>
              </a:rPr>
              <a:t> </a:t>
            </a:r>
            <a:r>
              <a:rPr lang="en-US" sz="2600" dirty="0" err="1" smtClean="0">
                <a:solidFill>
                  <a:schemeClr val="accent6"/>
                </a:solidFill>
              </a:rPr>
              <a:t>relatório</a:t>
            </a:r>
            <a:r>
              <a:rPr lang="en-US" sz="2600" dirty="0" smtClean="0">
                <a:solidFill>
                  <a:schemeClr val="accent6"/>
                </a:solidFill>
              </a:rPr>
              <a:t> de </a:t>
            </a:r>
            <a:r>
              <a:rPr lang="en-US" sz="2600" dirty="0" err="1" smtClean="0">
                <a:solidFill>
                  <a:schemeClr val="accent6"/>
                </a:solidFill>
              </a:rPr>
              <a:t>desempenho</a:t>
            </a:r>
            <a:r>
              <a:rPr lang="en-US" sz="2600" dirty="0" smtClean="0">
                <a:solidFill>
                  <a:schemeClr val="accent6"/>
                </a:solidFill>
              </a:rPr>
              <a:t> </a:t>
            </a:r>
            <a:r>
              <a:rPr lang="en-US" sz="2600" dirty="0" err="1" smtClean="0">
                <a:solidFill>
                  <a:schemeClr val="accent6"/>
                </a:solidFill>
              </a:rPr>
              <a:t>após</a:t>
            </a:r>
            <a:r>
              <a:rPr lang="en-US" sz="2600" dirty="0" smtClean="0">
                <a:solidFill>
                  <a:schemeClr val="accent6"/>
                </a:solidFill>
              </a:rPr>
              <a:t> </a:t>
            </a:r>
            <a:r>
              <a:rPr lang="en-US" sz="2600" dirty="0" err="1" smtClean="0">
                <a:solidFill>
                  <a:schemeClr val="accent6"/>
                </a:solidFill>
              </a:rPr>
              <a:t>o</a:t>
            </a:r>
            <a:r>
              <a:rPr lang="en-US" sz="2600" dirty="0" smtClean="0">
                <a:solidFill>
                  <a:schemeClr val="accent6"/>
                </a:solidFill>
              </a:rPr>
              <a:t> </a:t>
            </a:r>
            <a:r>
              <a:rPr lang="en-US" sz="2600" dirty="0" err="1" smtClean="0">
                <a:solidFill>
                  <a:schemeClr val="accent6"/>
                </a:solidFill>
              </a:rPr>
              <a:t>evento</a:t>
            </a:r>
            <a:endParaRPr lang="en-US" sz="2600" dirty="0" smtClean="0">
              <a:solidFill>
                <a:schemeClr val="accent6"/>
              </a:solidFill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533400"/>
          </a:xfrm>
        </p:spPr>
        <p:txBody>
          <a:bodyPr/>
          <a:lstStyle/>
          <a:p>
            <a:pPr eaLnBrk="1" hangingPunct="1"/>
            <a:r>
              <a:rPr lang="en-US" sz="4000" b="1" dirty="0" err="1" smtClean="0">
                <a:solidFill>
                  <a:schemeClr val="accent6"/>
                </a:solidFill>
              </a:rPr>
              <a:t>Inspeção</a:t>
            </a:r>
            <a:r>
              <a:rPr lang="en-US" sz="4000" b="1" dirty="0" smtClean="0">
                <a:solidFill>
                  <a:schemeClr val="accent6"/>
                </a:solidFill>
              </a:rPr>
              <a:t> </a:t>
            </a:r>
            <a:r>
              <a:rPr lang="en-US" sz="4000" b="1" dirty="0" err="1" smtClean="0">
                <a:solidFill>
                  <a:schemeClr val="accent6"/>
                </a:solidFill>
              </a:rPr>
              <a:t>da</a:t>
            </a:r>
            <a:r>
              <a:rPr lang="en-US" sz="4000" b="1" dirty="0" smtClean="0">
                <a:solidFill>
                  <a:schemeClr val="accent6"/>
                </a:solidFill>
              </a:rPr>
              <a:t> </a:t>
            </a:r>
            <a:r>
              <a:rPr lang="en-US" sz="4000" b="1" dirty="0" err="1" smtClean="0">
                <a:solidFill>
                  <a:schemeClr val="accent6"/>
                </a:solidFill>
              </a:rPr>
              <a:t>Cota</a:t>
            </a:r>
            <a:r>
              <a:rPr lang="en-US" sz="4000" b="1" dirty="0" smtClean="0">
                <a:solidFill>
                  <a:schemeClr val="accent6"/>
                </a:solidFill>
              </a:rPr>
              <a:t> Alta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7D5-AADD-49FA-8209-475AB0712B2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4953000"/>
          </a:xfrm>
        </p:spPr>
        <p:txBody>
          <a:bodyPr/>
          <a:lstStyle/>
          <a:p>
            <a:pPr eaLnBrk="1" hangingPunct="1"/>
            <a:r>
              <a:rPr lang="en-US" sz="2400" dirty="0" err="1" smtClean="0">
                <a:solidFill>
                  <a:schemeClr val="accent6"/>
                </a:solidFill>
              </a:rPr>
              <a:t>Além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da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Inspeção</a:t>
            </a:r>
            <a:r>
              <a:rPr lang="en-US" sz="2400" dirty="0" smtClean="0">
                <a:solidFill>
                  <a:schemeClr val="accent6"/>
                </a:solidFill>
              </a:rPr>
              <a:t> visual </a:t>
            </a:r>
            <a:r>
              <a:rPr lang="en-US" sz="2400" dirty="0" err="1" smtClean="0">
                <a:solidFill>
                  <a:schemeClr val="accent6"/>
                </a:solidFill>
              </a:rPr>
              <a:t>da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barragem</a:t>
            </a:r>
            <a:r>
              <a:rPr lang="en-US" sz="2400" dirty="0" smtClean="0">
                <a:solidFill>
                  <a:schemeClr val="accent6"/>
                </a:solidFill>
              </a:rPr>
              <a:t>, </a:t>
            </a:r>
            <a:r>
              <a:rPr lang="en-US" sz="2400" dirty="0" err="1" smtClean="0">
                <a:solidFill>
                  <a:schemeClr val="accent6"/>
                </a:solidFill>
              </a:rPr>
              <a:t>deve</a:t>
            </a:r>
            <a:r>
              <a:rPr lang="en-US" sz="2400" dirty="0" smtClean="0">
                <a:solidFill>
                  <a:schemeClr val="accent6"/>
                </a:solidFill>
              </a:rPr>
              <a:t>-se </a:t>
            </a:r>
            <a:r>
              <a:rPr lang="en-US" sz="2400" dirty="0" err="1" smtClean="0">
                <a:solidFill>
                  <a:schemeClr val="accent6"/>
                </a:solidFill>
              </a:rPr>
              <a:t>incluir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o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seguinte</a:t>
            </a:r>
            <a:r>
              <a:rPr lang="en-US" sz="2400" dirty="0" smtClean="0">
                <a:solidFill>
                  <a:schemeClr val="accent6"/>
                </a:solidFill>
              </a:rPr>
              <a:t>:</a:t>
            </a:r>
          </a:p>
          <a:p>
            <a:pPr lvl="1"/>
            <a:r>
              <a:rPr lang="en-US" sz="2000" dirty="0" err="1" smtClean="0">
                <a:solidFill>
                  <a:schemeClr val="accent6"/>
                </a:solidFill>
              </a:rPr>
              <a:t>Inspeção</a:t>
            </a:r>
            <a:r>
              <a:rPr lang="en-US" sz="2000" dirty="0" smtClean="0">
                <a:solidFill>
                  <a:schemeClr val="accent6"/>
                </a:solidFill>
              </a:rPr>
              <a:t> das </a:t>
            </a:r>
            <a:r>
              <a:rPr lang="en-US" sz="2000" dirty="0" err="1" smtClean="0">
                <a:solidFill>
                  <a:schemeClr val="accent6"/>
                </a:solidFill>
              </a:rPr>
              <a:t>Estruturas</a:t>
            </a:r>
            <a:r>
              <a:rPr lang="en-US" sz="2000" dirty="0" smtClean="0">
                <a:solidFill>
                  <a:schemeClr val="accent6"/>
                </a:solidFill>
              </a:rPr>
              <a:t> das </a:t>
            </a:r>
            <a:r>
              <a:rPr lang="en-US" sz="2000" dirty="0" err="1" smtClean="0">
                <a:solidFill>
                  <a:schemeClr val="accent6"/>
                </a:solidFill>
              </a:rPr>
              <a:t>Comportas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</a:p>
          <a:p>
            <a:pPr lvl="1"/>
            <a:r>
              <a:rPr lang="en-US" sz="2000" dirty="0" err="1" smtClean="0">
                <a:solidFill>
                  <a:schemeClr val="accent6"/>
                </a:solidFill>
              </a:rPr>
              <a:t>Operacionalidade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</a:rPr>
              <a:t>da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</a:rPr>
              <a:t>comporta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</a:rPr>
              <a:t>e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</a:rPr>
              <a:t>capacidade</a:t>
            </a:r>
            <a:r>
              <a:rPr lang="en-US" sz="2000" dirty="0" smtClean="0">
                <a:solidFill>
                  <a:schemeClr val="accent6"/>
                </a:solidFill>
              </a:rPr>
              <a:t> de </a:t>
            </a:r>
            <a:r>
              <a:rPr lang="en-US" sz="2000" dirty="0" err="1" smtClean="0">
                <a:solidFill>
                  <a:schemeClr val="accent6"/>
                </a:solidFill>
              </a:rPr>
              <a:t>Inspeção</a:t>
            </a:r>
            <a:endParaRPr lang="en-US" sz="2000" dirty="0" smtClean="0">
              <a:solidFill>
                <a:schemeClr val="accent6"/>
              </a:solidFill>
            </a:endParaRPr>
          </a:p>
          <a:p>
            <a:pPr lvl="1"/>
            <a:r>
              <a:rPr lang="en-US" sz="2000" dirty="0" err="1" smtClean="0">
                <a:solidFill>
                  <a:schemeClr val="accent6"/>
                </a:solidFill>
              </a:rPr>
              <a:t>Inspeção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</a:rPr>
              <a:t>da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</a:rPr>
              <a:t>Bacia</a:t>
            </a:r>
            <a:r>
              <a:rPr lang="en-US" sz="2000" dirty="0" smtClean="0">
                <a:solidFill>
                  <a:schemeClr val="accent6"/>
                </a:solidFill>
              </a:rPr>
              <a:t> de </a:t>
            </a:r>
            <a:r>
              <a:rPr lang="en-US" sz="2000" dirty="0" err="1" smtClean="0">
                <a:solidFill>
                  <a:schemeClr val="accent6"/>
                </a:solidFill>
              </a:rPr>
              <a:t>dissipação</a:t>
            </a:r>
            <a:endParaRPr lang="en-US" sz="2000" dirty="0" smtClean="0">
              <a:solidFill>
                <a:schemeClr val="accent6"/>
              </a:solidFill>
            </a:endParaRPr>
          </a:p>
          <a:p>
            <a:pPr lvl="1"/>
            <a:r>
              <a:rPr lang="en-US" sz="2000" dirty="0" err="1" smtClean="0">
                <a:solidFill>
                  <a:schemeClr val="accent6"/>
                </a:solidFill>
              </a:rPr>
              <a:t>Inspeção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</a:rPr>
              <a:t>da</a:t>
            </a:r>
            <a:r>
              <a:rPr lang="en-US" sz="2000" dirty="0" smtClean="0">
                <a:solidFill>
                  <a:schemeClr val="accent6"/>
                </a:solidFill>
              </a:rPr>
              <a:t> casa de </a:t>
            </a:r>
            <a:r>
              <a:rPr lang="en-US" sz="2000" dirty="0" err="1" smtClean="0">
                <a:solidFill>
                  <a:schemeClr val="accent6"/>
                </a:solidFill>
              </a:rPr>
              <a:t>máquinas</a:t>
            </a:r>
            <a:endParaRPr lang="en-US" sz="2000" dirty="0" smtClean="0">
              <a:solidFill>
                <a:schemeClr val="accent6"/>
              </a:solidFill>
            </a:endParaRPr>
          </a:p>
          <a:p>
            <a:pPr lvl="1"/>
            <a:r>
              <a:rPr lang="en-US" sz="2000" dirty="0" err="1" smtClean="0">
                <a:solidFill>
                  <a:schemeClr val="accent6"/>
                </a:solidFill>
              </a:rPr>
              <a:t>Inspeção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</a:rPr>
              <a:t>e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</a:rPr>
              <a:t>avaliação</a:t>
            </a:r>
            <a:r>
              <a:rPr lang="en-US" sz="2000" dirty="0" smtClean="0">
                <a:solidFill>
                  <a:schemeClr val="accent6"/>
                </a:solidFill>
              </a:rPr>
              <a:t> de </a:t>
            </a:r>
            <a:r>
              <a:rPr lang="en-US" sz="2000" dirty="0" err="1" smtClean="0">
                <a:solidFill>
                  <a:schemeClr val="accent6"/>
                </a:solidFill>
              </a:rPr>
              <a:t>Instrumentação</a:t>
            </a:r>
            <a:r>
              <a:rPr lang="en-US" sz="2000" dirty="0" smtClean="0">
                <a:solidFill>
                  <a:schemeClr val="accent6"/>
                </a:solidFill>
              </a:rPr>
              <a:t>, </a:t>
            </a:r>
            <a:r>
              <a:rPr lang="en-US" sz="2000" dirty="0" err="1" smtClean="0">
                <a:solidFill>
                  <a:schemeClr val="accent6"/>
                </a:solidFill>
              </a:rPr>
              <a:t>incluindo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</a:rPr>
              <a:t>piezômetros</a:t>
            </a:r>
            <a:r>
              <a:rPr lang="en-US" sz="2000" dirty="0" smtClean="0">
                <a:solidFill>
                  <a:schemeClr val="accent6"/>
                </a:solidFill>
              </a:rPr>
              <a:t>, </a:t>
            </a:r>
            <a:r>
              <a:rPr lang="en-US" sz="2000" dirty="0" err="1" smtClean="0">
                <a:solidFill>
                  <a:schemeClr val="accent6"/>
                </a:solidFill>
              </a:rPr>
              <a:t>poços</a:t>
            </a:r>
            <a:r>
              <a:rPr lang="en-US" sz="2000" dirty="0" smtClean="0">
                <a:solidFill>
                  <a:schemeClr val="accent6"/>
                </a:solidFill>
              </a:rPr>
              <a:t> de </a:t>
            </a:r>
            <a:r>
              <a:rPr lang="en-US" sz="2000" dirty="0" err="1" smtClean="0">
                <a:solidFill>
                  <a:schemeClr val="accent6"/>
                </a:solidFill>
              </a:rPr>
              <a:t>alívio</a:t>
            </a:r>
            <a:r>
              <a:rPr lang="en-US" sz="2000" dirty="0" smtClean="0">
                <a:solidFill>
                  <a:schemeClr val="accent6"/>
                </a:solidFill>
              </a:rPr>
              <a:t>, </a:t>
            </a:r>
            <a:r>
              <a:rPr lang="en-US" sz="2000" dirty="0" err="1" smtClean="0">
                <a:solidFill>
                  <a:schemeClr val="accent6"/>
                </a:solidFill>
              </a:rPr>
              <a:t>drenos</a:t>
            </a:r>
            <a:r>
              <a:rPr lang="en-US" sz="2000" dirty="0" smtClean="0">
                <a:solidFill>
                  <a:schemeClr val="accent6"/>
                </a:solidFill>
              </a:rPr>
              <a:t> de </a:t>
            </a:r>
            <a:r>
              <a:rPr lang="en-US" sz="2000" dirty="0" err="1" smtClean="0">
                <a:solidFill>
                  <a:schemeClr val="accent6"/>
                </a:solidFill>
              </a:rPr>
              <a:t>pé</a:t>
            </a:r>
            <a:r>
              <a:rPr lang="en-US" sz="2000" dirty="0" smtClean="0">
                <a:solidFill>
                  <a:schemeClr val="accent6"/>
                </a:solidFill>
              </a:rPr>
              <a:t>, </a:t>
            </a:r>
            <a:r>
              <a:rPr lang="en-US" sz="2000" dirty="0" err="1" smtClean="0">
                <a:solidFill>
                  <a:schemeClr val="accent6"/>
                </a:solidFill>
              </a:rPr>
              <a:t>placas</a:t>
            </a:r>
            <a:r>
              <a:rPr lang="en-US" sz="2000" dirty="0" smtClean="0">
                <a:solidFill>
                  <a:schemeClr val="accent6"/>
                </a:solidFill>
              </a:rPr>
              <a:t> de </a:t>
            </a:r>
            <a:r>
              <a:rPr lang="en-US" sz="2000" dirty="0" err="1" smtClean="0">
                <a:solidFill>
                  <a:schemeClr val="accent6"/>
                </a:solidFill>
              </a:rPr>
              <a:t>recalque</a:t>
            </a:r>
            <a:r>
              <a:rPr lang="en-US" sz="2000" dirty="0" smtClean="0">
                <a:solidFill>
                  <a:schemeClr val="accent6"/>
                </a:solidFill>
              </a:rPr>
              <a:t>, </a:t>
            </a:r>
            <a:r>
              <a:rPr lang="en-US" sz="2000" dirty="0" err="1" smtClean="0">
                <a:solidFill>
                  <a:schemeClr val="accent6"/>
                </a:solidFill>
              </a:rPr>
              <a:t>instrumentação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</a:rPr>
              <a:t>estrutural</a:t>
            </a:r>
            <a:r>
              <a:rPr lang="en-US" sz="2000" dirty="0" smtClean="0">
                <a:solidFill>
                  <a:schemeClr val="accent6"/>
                </a:solidFill>
              </a:rPr>
              <a:t>, etc</a:t>
            </a:r>
          </a:p>
          <a:p>
            <a:pPr eaLnBrk="1" hangingPunct="1"/>
            <a:r>
              <a:rPr lang="en-US" sz="2400" dirty="0" err="1" smtClean="0">
                <a:solidFill>
                  <a:schemeClr val="accent6"/>
                </a:solidFill>
              </a:rPr>
              <a:t>Deve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incluir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engenheiros</a:t>
            </a:r>
            <a:r>
              <a:rPr lang="en-US" sz="2400" dirty="0" smtClean="0">
                <a:solidFill>
                  <a:schemeClr val="accent6"/>
                </a:solidFill>
              </a:rPr>
              <a:t> de </a:t>
            </a:r>
            <a:r>
              <a:rPr lang="en-US" sz="2400" dirty="0" err="1" smtClean="0">
                <a:solidFill>
                  <a:schemeClr val="accent6"/>
                </a:solidFill>
              </a:rPr>
              <a:t>todas</a:t>
            </a:r>
            <a:r>
              <a:rPr lang="en-US" sz="2400" dirty="0" smtClean="0">
                <a:solidFill>
                  <a:schemeClr val="accent6"/>
                </a:solidFill>
              </a:rPr>
              <a:t> as </a:t>
            </a:r>
            <a:r>
              <a:rPr lang="en-US" sz="2400" dirty="0" err="1" smtClean="0">
                <a:solidFill>
                  <a:schemeClr val="accent6"/>
                </a:solidFill>
              </a:rPr>
              <a:t>disciplinas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apropriadas</a:t>
            </a:r>
            <a:endParaRPr lang="en-US" sz="2400" dirty="0" smtClean="0">
              <a:solidFill>
                <a:schemeClr val="accent6"/>
              </a:solidFill>
            </a:endParaRPr>
          </a:p>
          <a:p>
            <a:pPr lvl="1"/>
            <a:r>
              <a:rPr lang="en-US" sz="2000" dirty="0" err="1" smtClean="0">
                <a:solidFill>
                  <a:schemeClr val="accent6"/>
                </a:solidFill>
              </a:rPr>
              <a:t>Geotécnico</a:t>
            </a:r>
            <a:r>
              <a:rPr lang="en-US" sz="2000" dirty="0" smtClean="0">
                <a:solidFill>
                  <a:schemeClr val="accent6"/>
                </a:solidFill>
              </a:rPr>
              <a:t>, </a:t>
            </a:r>
            <a:r>
              <a:rPr lang="en-US" sz="2000" dirty="0" err="1" smtClean="0">
                <a:solidFill>
                  <a:schemeClr val="accent6"/>
                </a:solidFill>
              </a:rPr>
              <a:t>estrutural</a:t>
            </a:r>
            <a:r>
              <a:rPr lang="en-US" sz="2000" dirty="0" smtClean="0">
                <a:solidFill>
                  <a:schemeClr val="accent6"/>
                </a:solidFill>
              </a:rPr>
              <a:t>, H &amp; H, </a:t>
            </a:r>
            <a:r>
              <a:rPr lang="en-US" sz="2000" dirty="0" err="1" smtClean="0">
                <a:solidFill>
                  <a:schemeClr val="accent6"/>
                </a:solidFill>
              </a:rPr>
              <a:t>elétrico</a:t>
            </a:r>
            <a:r>
              <a:rPr lang="en-US" sz="2000" dirty="0" smtClean="0">
                <a:solidFill>
                  <a:schemeClr val="accent6"/>
                </a:solidFill>
              </a:rPr>
              <a:t>, </a:t>
            </a:r>
            <a:r>
              <a:rPr lang="en-US" sz="2000" dirty="0" err="1" smtClean="0">
                <a:solidFill>
                  <a:schemeClr val="accent6"/>
                </a:solidFill>
              </a:rPr>
              <a:t>mecânico</a:t>
            </a:r>
            <a:endParaRPr lang="en-US" sz="2000" dirty="0" smtClean="0">
              <a:solidFill>
                <a:schemeClr val="accent6"/>
              </a:solidFill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pPr eaLnBrk="1" hangingPunct="1"/>
            <a:r>
              <a:rPr lang="en-US" sz="4000" b="1" dirty="0" err="1" smtClean="0">
                <a:solidFill>
                  <a:schemeClr val="accent6"/>
                </a:solidFill>
              </a:rPr>
              <a:t>Inspeção</a:t>
            </a:r>
            <a:r>
              <a:rPr lang="en-US" sz="4000" b="1" dirty="0" smtClean="0">
                <a:solidFill>
                  <a:schemeClr val="accent6"/>
                </a:solidFill>
              </a:rPr>
              <a:t> </a:t>
            </a:r>
            <a:r>
              <a:rPr lang="en-US" sz="4000" b="1" dirty="0" err="1" smtClean="0">
                <a:solidFill>
                  <a:schemeClr val="accent6"/>
                </a:solidFill>
              </a:rPr>
              <a:t>periódica</a:t>
            </a:r>
            <a:endParaRPr lang="en-US" sz="4000" b="1" dirty="0" smtClean="0">
              <a:solidFill>
                <a:schemeClr val="accent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7D5-AADD-49FA-8209-475AB0712B2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495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/>
                </a:solidFill>
              </a:rPr>
              <a:t>Incluem</a:t>
            </a:r>
            <a:r>
              <a:rPr lang="en-US" dirty="0" smtClean="0">
                <a:solidFill>
                  <a:schemeClr val="accent6"/>
                </a:solidFill>
              </a:rPr>
              <a:t>:</a:t>
            </a:r>
          </a:p>
          <a:p>
            <a:pPr lvl="1"/>
            <a:r>
              <a:rPr lang="en-US" dirty="0" err="1" smtClean="0">
                <a:solidFill>
                  <a:schemeClr val="accent6"/>
                </a:solidFill>
              </a:rPr>
              <a:t>Revisão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abrangente</a:t>
            </a:r>
            <a:r>
              <a:rPr lang="en-US" dirty="0" smtClean="0">
                <a:solidFill>
                  <a:schemeClr val="accent6"/>
                </a:solidFill>
              </a:rPr>
              <a:t> dos </a:t>
            </a:r>
            <a:r>
              <a:rPr lang="en-US" dirty="0" err="1" smtClean="0">
                <a:solidFill>
                  <a:schemeClr val="accent6"/>
                </a:solidFill>
              </a:rPr>
              <a:t>registros</a:t>
            </a:r>
            <a:r>
              <a:rPr lang="en-US" dirty="0" smtClean="0">
                <a:solidFill>
                  <a:schemeClr val="accent6"/>
                </a:solidFill>
              </a:rPr>
              <a:t>, </a:t>
            </a:r>
            <a:r>
              <a:rPr lang="en-US" dirty="0" err="1" smtClean="0">
                <a:solidFill>
                  <a:schemeClr val="accent6"/>
                </a:solidFill>
              </a:rPr>
              <a:t>desenho</a:t>
            </a:r>
            <a:r>
              <a:rPr lang="en-US" dirty="0" smtClean="0">
                <a:solidFill>
                  <a:schemeClr val="accent6"/>
                </a:solidFill>
              </a:rPr>
              <a:t>, </a:t>
            </a:r>
            <a:r>
              <a:rPr lang="en-US" dirty="0" err="1" smtClean="0">
                <a:solidFill>
                  <a:schemeClr val="accent6"/>
                </a:solidFill>
              </a:rPr>
              <a:t>desempenho</a:t>
            </a:r>
            <a:r>
              <a:rPr lang="en-US" dirty="0" smtClean="0">
                <a:solidFill>
                  <a:schemeClr val="accent6"/>
                </a:solidFill>
              </a:rPr>
              <a:t>, etc.</a:t>
            </a:r>
          </a:p>
          <a:p>
            <a:pPr lvl="1"/>
            <a:r>
              <a:rPr lang="en-US" dirty="0" err="1" smtClean="0">
                <a:solidFill>
                  <a:schemeClr val="accent6"/>
                </a:solidFill>
              </a:rPr>
              <a:t>Inspeção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Periódica</a:t>
            </a:r>
            <a:endParaRPr lang="en-US" dirty="0" smtClean="0">
              <a:solidFill>
                <a:schemeClr val="accent6"/>
              </a:solidFill>
            </a:endParaRP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Análise</a:t>
            </a:r>
            <a:r>
              <a:rPr lang="en-US" dirty="0" smtClean="0">
                <a:solidFill>
                  <a:schemeClr val="accent6"/>
                </a:solidFill>
              </a:rPr>
              <a:t> de </a:t>
            </a:r>
            <a:r>
              <a:rPr lang="en-US" dirty="0" err="1" smtClean="0">
                <a:solidFill>
                  <a:schemeClr val="accent6"/>
                </a:solidFill>
              </a:rPr>
              <a:t>Modo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de </a:t>
            </a:r>
            <a:r>
              <a:rPr lang="en-US" dirty="0" err="1" smtClean="0">
                <a:solidFill>
                  <a:schemeClr val="accent6"/>
                </a:solidFill>
              </a:rPr>
              <a:t>Falha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Pontencial</a:t>
            </a:r>
            <a:endParaRPr lang="en-US" dirty="0" smtClean="0">
              <a:solidFill>
                <a:schemeClr val="accent6"/>
              </a:solidFill>
            </a:endParaRP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Análise</a:t>
            </a:r>
            <a:r>
              <a:rPr lang="en-US" dirty="0" smtClean="0">
                <a:solidFill>
                  <a:schemeClr val="accent6"/>
                </a:solidFill>
              </a:rPr>
              <a:t> de </a:t>
            </a:r>
            <a:r>
              <a:rPr lang="en-US" dirty="0" err="1" smtClean="0">
                <a:solidFill>
                  <a:schemeClr val="accent6"/>
                </a:solidFill>
              </a:rPr>
              <a:t>risco</a:t>
            </a:r>
            <a:r>
              <a:rPr lang="en-US" dirty="0" smtClean="0">
                <a:solidFill>
                  <a:schemeClr val="accent6"/>
                </a:solidFill>
              </a:rPr>
              <a:t> Semi-</a:t>
            </a:r>
            <a:r>
              <a:rPr lang="en-US" dirty="0" err="1" smtClean="0">
                <a:solidFill>
                  <a:schemeClr val="accent6"/>
                </a:solidFill>
              </a:rPr>
              <a:t>Quantitativo</a:t>
            </a: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A </a:t>
            </a:r>
            <a:r>
              <a:rPr lang="en-US" dirty="0" err="1" smtClean="0">
                <a:solidFill>
                  <a:schemeClr val="accent6"/>
                </a:solidFill>
              </a:rPr>
              <a:t>cada</a:t>
            </a:r>
            <a:r>
              <a:rPr lang="en-US" dirty="0" smtClean="0">
                <a:solidFill>
                  <a:schemeClr val="accent6"/>
                </a:solidFill>
              </a:rPr>
              <a:t> 10 </a:t>
            </a:r>
            <a:r>
              <a:rPr lang="en-US" dirty="0" err="1" smtClean="0">
                <a:solidFill>
                  <a:schemeClr val="accent6"/>
                </a:solidFill>
              </a:rPr>
              <a:t>anos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533400"/>
          </a:xfrm>
        </p:spPr>
        <p:txBody>
          <a:bodyPr/>
          <a:lstStyle/>
          <a:p>
            <a:pPr eaLnBrk="1" hangingPunct="1"/>
            <a:r>
              <a:rPr lang="en-US" sz="4000" b="1" dirty="0" err="1" smtClean="0">
                <a:solidFill>
                  <a:schemeClr val="accent6"/>
                </a:solidFill>
              </a:rPr>
              <a:t>Avaliações</a:t>
            </a:r>
            <a:r>
              <a:rPr lang="en-US" sz="4000" b="1" dirty="0" smtClean="0">
                <a:solidFill>
                  <a:schemeClr val="accent6"/>
                </a:solidFill>
              </a:rPr>
              <a:t> </a:t>
            </a:r>
            <a:r>
              <a:rPr lang="en-US" sz="4000" b="1" dirty="0" err="1" smtClean="0">
                <a:solidFill>
                  <a:schemeClr val="accent6"/>
                </a:solidFill>
              </a:rPr>
              <a:t>periódicas</a:t>
            </a:r>
            <a:endParaRPr lang="en-US" sz="4000" b="1" dirty="0" smtClean="0">
              <a:solidFill>
                <a:schemeClr val="accent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7D5-AADD-49FA-8209-475AB0712B2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29600" cy="495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/>
                </a:solidFill>
              </a:rPr>
              <a:t>Ensecamentos</a:t>
            </a: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dirty="0" err="1" smtClean="0">
                <a:solidFill>
                  <a:schemeClr val="accent6"/>
                </a:solidFill>
              </a:rPr>
              <a:t>Instalação</a:t>
            </a:r>
            <a:r>
              <a:rPr lang="en-US" dirty="0" smtClean="0">
                <a:solidFill>
                  <a:schemeClr val="accent6"/>
                </a:solidFill>
              </a:rPr>
              <a:t> de </a:t>
            </a:r>
            <a:r>
              <a:rPr lang="en-US" dirty="0" err="1" smtClean="0">
                <a:solidFill>
                  <a:schemeClr val="accent6"/>
                </a:solidFill>
              </a:rPr>
              <a:t>novos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equipamentos</a:t>
            </a: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dirty="0" err="1" smtClean="0">
                <a:solidFill>
                  <a:schemeClr val="accent6"/>
                </a:solidFill>
              </a:rPr>
              <a:t>Modificações</a:t>
            </a:r>
            <a:r>
              <a:rPr lang="en-US" dirty="0" smtClean="0">
                <a:solidFill>
                  <a:schemeClr val="accent6"/>
                </a:solidFill>
              </a:rPr>
              <a:t> de </a:t>
            </a:r>
            <a:r>
              <a:rPr lang="en-US" dirty="0" err="1" smtClean="0">
                <a:solidFill>
                  <a:schemeClr val="accent6"/>
                </a:solidFill>
              </a:rPr>
              <a:t>Barragens</a:t>
            </a: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dirty="0" err="1" smtClean="0">
                <a:solidFill>
                  <a:schemeClr val="accent6"/>
                </a:solidFill>
              </a:rPr>
              <a:t>Inspeções</a:t>
            </a:r>
            <a:r>
              <a:rPr lang="en-US" dirty="0" smtClean="0">
                <a:solidFill>
                  <a:schemeClr val="accent6"/>
                </a:solidFill>
              </a:rPr>
              <a:t> de </a:t>
            </a:r>
            <a:r>
              <a:rPr lang="en-US" dirty="0" err="1" smtClean="0">
                <a:solidFill>
                  <a:schemeClr val="accent6"/>
                </a:solidFill>
              </a:rPr>
              <a:t>Emergência</a:t>
            </a:r>
            <a:endParaRPr lang="en-US" dirty="0" smtClean="0">
              <a:solidFill>
                <a:schemeClr val="accent6"/>
              </a:solidFill>
            </a:endParaRPr>
          </a:p>
          <a:p>
            <a:pPr lvl="1"/>
            <a:r>
              <a:rPr lang="en-US" dirty="0" err="1" smtClean="0">
                <a:solidFill>
                  <a:schemeClr val="accent6"/>
                </a:solidFill>
              </a:rPr>
              <a:t>Relatório</a:t>
            </a:r>
            <a:r>
              <a:rPr lang="en-US" dirty="0" smtClean="0">
                <a:solidFill>
                  <a:schemeClr val="accent6"/>
                </a:solidFill>
              </a:rPr>
              <a:t> de </a:t>
            </a:r>
            <a:r>
              <a:rPr lang="en-US" dirty="0" err="1" smtClean="0">
                <a:solidFill>
                  <a:schemeClr val="accent6"/>
                </a:solidFill>
              </a:rPr>
              <a:t>perigos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significativos</a:t>
            </a:r>
            <a:endParaRPr lang="en-US" dirty="0" smtClean="0">
              <a:solidFill>
                <a:schemeClr val="accent6"/>
              </a:solidFill>
            </a:endParaRPr>
          </a:p>
          <a:p>
            <a:pPr lvl="1"/>
            <a:r>
              <a:rPr lang="en-US" dirty="0" err="1" smtClean="0">
                <a:solidFill>
                  <a:schemeClr val="accent6"/>
                </a:solidFill>
              </a:rPr>
              <a:t>Relatórios</a:t>
            </a:r>
            <a:r>
              <a:rPr lang="en-US" dirty="0" smtClean="0">
                <a:solidFill>
                  <a:schemeClr val="accent6"/>
                </a:solidFill>
              </a:rPr>
              <a:t> de </a:t>
            </a:r>
            <a:r>
              <a:rPr lang="en-US" dirty="0" err="1" smtClean="0">
                <a:solidFill>
                  <a:schemeClr val="accent6"/>
                </a:solidFill>
              </a:rPr>
              <a:t>acidentes</a:t>
            </a:r>
            <a:endParaRPr lang="en-US" dirty="0" smtClean="0">
              <a:solidFill>
                <a:schemeClr val="accent6"/>
              </a:solidFill>
            </a:endParaRPr>
          </a:p>
          <a:p>
            <a:pPr eaLnBrk="1" hangingPunct="1"/>
            <a:r>
              <a:rPr lang="en-US" dirty="0" err="1" smtClean="0">
                <a:solidFill>
                  <a:schemeClr val="accent6"/>
                </a:solidFill>
              </a:rPr>
              <a:t>Inspeções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Especiais</a:t>
            </a:r>
            <a:endParaRPr lang="en-US" dirty="0" smtClean="0">
              <a:solidFill>
                <a:schemeClr val="accent6"/>
              </a:solidFill>
            </a:endParaRPr>
          </a:p>
          <a:p>
            <a:pPr lvl="1"/>
            <a:r>
              <a:rPr lang="en-US" dirty="0" err="1" smtClean="0">
                <a:solidFill>
                  <a:schemeClr val="accent6"/>
                </a:solidFill>
              </a:rPr>
              <a:t>Depois</a:t>
            </a:r>
            <a:r>
              <a:rPr lang="en-US" dirty="0" smtClean="0">
                <a:solidFill>
                  <a:schemeClr val="accent6"/>
                </a:solidFill>
              </a:rPr>
              <a:t> de </a:t>
            </a:r>
            <a:r>
              <a:rPr lang="en-US" dirty="0" err="1" smtClean="0">
                <a:solidFill>
                  <a:schemeClr val="accent6"/>
                </a:solidFill>
              </a:rPr>
              <a:t>terremotos</a:t>
            </a:r>
            <a:r>
              <a:rPr lang="en-US" dirty="0" smtClean="0">
                <a:solidFill>
                  <a:schemeClr val="accent6"/>
                </a:solidFill>
              </a:rPr>
              <a:t>, </a:t>
            </a:r>
            <a:r>
              <a:rPr lang="en-US" dirty="0" err="1" smtClean="0">
                <a:solidFill>
                  <a:schemeClr val="accent6"/>
                </a:solidFill>
              </a:rPr>
              <a:t>inundações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extremas</a:t>
            </a:r>
            <a:r>
              <a:rPr lang="en-US" dirty="0" smtClean="0">
                <a:solidFill>
                  <a:schemeClr val="accent6"/>
                </a:solidFill>
              </a:rPr>
              <a:t>, </a:t>
            </a:r>
            <a:r>
              <a:rPr lang="en-US" dirty="0" err="1" smtClean="0">
                <a:solidFill>
                  <a:schemeClr val="accent6"/>
                </a:solidFill>
              </a:rPr>
              <a:t>grandes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descargas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e/ou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descargas</a:t>
            </a:r>
            <a:r>
              <a:rPr lang="en-US" dirty="0" smtClean="0">
                <a:solidFill>
                  <a:schemeClr val="accent6"/>
                </a:solidFill>
              </a:rPr>
              <a:t> do </a:t>
            </a:r>
            <a:r>
              <a:rPr lang="en-US" dirty="0" err="1" smtClean="0">
                <a:solidFill>
                  <a:schemeClr val="accent6"/>
                </a:solidFill>
              </a:rPr>
              <a:t>vertedouro</a:t>
            </a:r>
            <a:endParaRPr lang="en-US" dirty="0" smtClean="0">
              <a:solidFill>
                <a:schemeClr val="accent6"/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533400"/>
          </a:xfrm>
        </p:spPr>
        <p:txBody>
          <a:bodyPr/>
          <a:lstStyle/>
          <a:p>
            <a:pPr eaLnBrk="1" hangingPunct="1"/>
            <a:r>
              <a:rPr lang="en-US" sz="4000" b="1" dirty="0" err="1" smtClean="0">
                <a:solidFill>
                  <a:schemeClr val="accent6"/>
                </a:solidFill>
              </a:rPr>
              <a:t>Outras</a:t>
            </a:r>
            <a:r>
              <a:rPr lang="en-US" sz="4000" b="1" dirty="0" smtClean="0">
                <a:solidFill>
                  <a:schemeClr val="accent6"/>
                </a:solidFill>
              </a:rPr>
              <a:t> </a:t>
            </a:r>
            <a:r>
              <a:rPr lang="en-US" sz="4000" b="1" dirty="0" err="1" smtClean="0">
                <a:solidFill>
                  <a:schemeClr val="accent6"/>
                </a:solidFill>
              </a:rPr>
              <a:t>Inspeções</a:t>
            </a:r>
            <a:r>
              <a:rPr lang="en-US" sz="4000" b="1" dirty="0" smtClean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7D5-AADD-49FA-8209-475AB0712B2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2" name="Picture 6" descr="P7070037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990600"/>
            <a:ext cx="7010400" cy="5257800"/>
          </a:xfrm>
          <a:noFill/>
          <a:ln/>
        </p:spPr>
      </p:pic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755576" y="381000"/>
            <a:ext cx="65838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Tahoma" pitchFamily="34" charset="0"/>
              </a:rPr>
              <a:t>Ensecamento</a:t>
            </a:r>
            <a:r>
              <a:rPr lang="en-US" b="1" dirty="0" smtClean="0">
                <a:latin typeface="Tahoma" pitchFamily="34" charset="0"/>
              </a:rPr>
              <a:t> de </a:t>
            </a:r>
            <a:r>
              <a:rPr lang="en-US" b="1" dirty="0" err="1" smtClean="0">
                <a:latin typeface="Tahoma" pitchFamily="34" charset="0"/>
              </a:rPr>
              <a:t>bacias</a:t>
            </a:r>
            <a:r>
              <a:rPr lang="en-US" b="1" dirty="0" smtClean="0">
                <a:latin typeface="Tahoma" pitchFamily="34" charset="0"/>
              </a:rPr>
              <a:t> de </a:t>
            </a:r>
            <a:r>
              <a:rPr lang="en-US" b="1" dirty="0" err="1" smtClean="0">
                <a:latin typeface="Tahoma" pitchFamily="34" charset="0"/>
              </a:rPr>
              <a:t>dissipação</a:t>
            </a:r>
            <a:r>
              <a:rPr lang="en-US" b="1" dirty="0" smtClean="0">
                <a:latin typeface="Tahoma" pitchFamily="34" charset="0"/>
              </a:rPr>
              <a:t>– </a:t>
            </a:r>
            <a:r>
              <a:rPr lang="en-US" b="1" dirty="0">
                <a:latin typeface="Tahoma" pitchFamily="34" charset="0"/>
              </a:rPr>
              <a:t>Dewey Lake, 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7F1BA-D67F-4C9B-A45C-B616BB13022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4" name="Text Box 6"/>
          <p:cNvSpPr txBox="1">
            <a:spLocks noChangeArrowheads="1"/>
          </p:cNvSpPr>
          <p:nvPr/>
        </p:nvSpPr>
        <p:spPr bwMode="auto">
          <a:xfrm>
            <a:off x="1905000" y="1828800"/>
            <a:ext cx="556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Lock dewatering – Greenup Locks and Dam, Ohio River - 2003</a:t>
            </a:r>
          </a:p>
        </p:txBody>
      </p:sp>
      <p:pic>
        <p:nvPicPr>
          <p:cNvPr id="165895" name="Picture 7" descr="Green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14400"/>
            <a:ext cx="7315200" cy="4987636"/>
          </a:xfrm>
          <a:prstGeom prst="rect">
            <a:avLst/>
          </a:prstGeom>
          <a:noFill/>
        </p:spPr>
      </p:pic>
      <p:sp>
        <p:nvSpPr>
          <p:cNvPr id="165896" name="Text Box 8"/>
          <p:cNvSpPr txBox="1">
            <a:spLocks noChangeArrowheads="1"/>
          </p:cNvSpPr>
          <p:nvPr/>
        </p:nvSpPr>
        <p:spPr bwMode="auto">
          <a:xfrm>
            <a:off x="990600" y="304800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/>
              <a:t>Greenup</a:t>
            </a:r>
            <a:r>
              <a:rPr lang="en-US" b="1" dirty="0" smtClean="0"/>
              <a:t> </a:t>
            </a:r>
            <a:r>
              <a:rPr lang="en-US" b="1" dirty="0" err="1" smtClean="0"/>
              <a:t>Eclusa</a:t>
            </a:r>
            <a:r>
              <a:rPr lang="en-US" b="1" dirty="0" smtClean="0"/>
              <a:t> </a:t>
            </a:r>
            <a:r>
              <a:rPr lang="en-US" b="1" dirty="0" err="1" smtClean="0"/>
              <a:t>e</a:t>
            </a:r>
            <a:r>
              <a:rPr lang="en-US" b="1" dirty="0" smtClean="0"/>
              <a:t> </a:t>
            </a:r>
            <a:r>
              <a:rPr lang="en-US" b="1" dirty="0" err="1" smtClean="0"/>
              <a:t>Barragem</a:t>
            </a:r>
            <a:r>
              <a:rPr lang="en-US" b="1" dirty="0" smtClean="0"/>
              <a:t> – </a:t>
            </a:r>
            <a:r>
              <a:rPr lang="en-US" b="1" dirty="0" err="1" smtClean="0"/>
              <a:t>ensecamento</a:t>
            </a:r>
            <a:r>
              <a:rPr lang="en-US" b="1" dirty="0" smtClean="0"/>
              <a:t> </a:t>
            </a:r>
            <a:r>
              <a:rPr lang="en-US" b="1" dirty="0" err="1" smtClean="0"/>
              <a:t>da</a:t>
            </a:r>
            <a:r>
              <a:rPr lang="en-US" b="1" dirty="0" smtClean="0"/>
              <a:t> </a:t>
            </a:r>
            <a:r>
              <a:rPr lang="en-US" b="1" dirty="0" err="1" smtClean="0"/>
              <a:t>câmara</a:t>
            </a:r>
            <a:r>
              <a:rPr lang="en-US" b="1" dirty="0" smtClean="0"/>
              <a:t> </a:t>
            </a:r>
            <a:r>
              <a:rPr lang="en-US" b="1" dirty="0" err="1" smtClean="0"/>
              <a:t>da</a:t>
            </a:r>
            <a:r>
              <a:rPr lang="en-US" b="1" dirty="0" smtClean="0"/>
              <a:t> </a:t>
            </a:r>
            <a:r>
              <a:rPr lang="en-US" b="1" dirty="0" err="1" smtClean="0"/>
              <a:t>eclusa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7F1BA-D67F-4C9B-A45C-B616BB13022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A3B86C23-0D9A-48E8-8E1A-107224EAABE7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Inspeções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e</a:t>
            </a:r>
            <a:r>
              <a:rPr lang="en-US" b="1" dirty="0" err="1" smtClean="0">
                <a:solidFill>
                  <a:schemeClr val="accent6"/>
                </a:solidFill>
              </a:rPr>
              <a:t>speciais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após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terremotos</a:t>
            </a:r>
            <a:endParaRPr lang="en-US" b="1" dirty="0">
              <a:solidFill>
                <a:schemeClr val="accent6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151576"/>
              </p:ext>
            </p:extLst>
          </p:nvPr>
        </p:nvGraphicFramePr>
        <p:xfrm>
          <a:off x="1524000" y="1828800"/>
          <a:ext cx="6096000" cy="4024315"/>
        </p:xfrm>
        <a:graphic>
          <a:graphicData uri="http://schemas.openxmlformats.org/drawingml/2006/table">
            <a:tbl>
              <a:tblPr/>
              <a:tblGrid>
                <a:gridCol w="1917783"/>
                <a:gridCol w="4178217"/>
              </a:tblGrid>
              <a:tr h="71437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Tabela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 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11.1 – </a:t>
                      </a:r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Critérios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 de </a:t>
                      </a:r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Inspeções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após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terremoto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 das </a:t>
                      </a:r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barragens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do 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USACE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 </a:t>
                      </a:r>
                      <a:endParaRPr lang="en-US" sz="2000" baseline="0" dirty="0">
                        <a:latin typeface="Arial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096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Magnitude dos </a:t>
                      </a:r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Terremotos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 </a:t>
                      </a:r>
                      <a:endParaRPr lang="en-US" sz="2000" baseline="0" dirty="0">
                        <a:latin typeface="Arial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Distância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 do </a:t>
                      </a:r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Epicentro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 da </a:t>
                      </a:r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Barragem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(</a:t>
                      </a:r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quilometros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)</a:t>
                      </a:r>
                      <a:endParaRPr lang="en-US" sz="2000" baseline="0" dirty="0">
                        <a:latin typeface="Arial" pitchFamily="34" charset="0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(</a:t>
                      </a:r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Inspecionar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 a </a:t>
                      </a:r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barragem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 se </a:t>
                      </a:r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o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epicentro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está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 a </a:t>
                      </a:r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esta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distância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da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barragem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.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)</a:t>
                      </a:r>
                      <a:endParaRPr lang="en-US" sz="2000" baseline="0" dirty="0">
                        <a:latin typeface="Arial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4.5</a:t>
                      </a:r>
                      <a:endParaRPr lang="en-US" sz="2000" baseline="0">
                        <a:latin typeface="Arial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16</a:t>
                      </a:r>
                      <a:endParaRPr lang="en-US" sz="2000" baseline="0" dirty="0">
                        <a:latin typeface="Arial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5.0</a:t>
                      </a:r>
                      <a:endParaRPr lang="en-US" sz="2000" baseline="0">
                        <a:latin typeface="Arial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6.0</a:t>
                      </a:r>
                      <a:endParaRPr lang="en-US" sz="2000" baseline="0">
                        <a:latin typeface="Arial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120</a:t>
                      </a:r>
                      <a:endParaRPr lang="en-US" sz="2000" baseline="0" dirty="0">
                        <a:latin typeface="Arial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7.0</a:t>
                      </a:r>
                      <a:endParaRPr lang="en-US" sz="2000" baseline="0">
                        <a:latin typeface="Arial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200</a:t>
                      </a:r>
                      <a:endParaRPr lang="en-US" sz="2000" baseline="0" dirty="0">
                        <a:latin typeface="Arial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8.0</a:t>
                      </a:r>
                      <a:endParaRPr lang="en-US" sz="2000" baseline="0">
                        <a:latin typeface="Arial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</a:rPr>
                        <a:t>320</a:t>
                      </a:r>
                      <a:endParaRPr lang="en-US" sz="2000" baseline="0" dirty="0">
                        <a:latin typeface="Arial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CBE6F84D-44A0-468D-89A8-0B823C7F3082}" type="slidenum">
              <a:rPr lang="en-US" smtClean="0"/>
              <a:pPr/>
              <a:t>18</a:t>
            </a:fld>
            <a:r>
              <a:rPr lang="en-US" smtClean="0"/>
              <a:t> of 101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686800" cy="4953000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6"/>
                </a:solidFill>
              </a:rPr>
              <a:t>Novas </a:t>
            </a:r>
            <a:r>
              <a:rPr lang="en-US" sz="2800" dirty="0" err="1" smtClean="0">
                <a:solidFill>
                  <a:schemeClr val="accent6"/>
                </a:solidFill>
              </a:rPr>
              <a:t>estruturas</a:t>
            </a:r>
            <a:r>
              <a:rPr lang="en-US" sz="2800" dirty="0" smtClean="0">
                <a:solidFill>
                  <a:schemeClr val="accent6"/>
                </a:solidFill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</a:rPr>
              <a:t>requerem</a:t>
            </a:r>
            <a:r>
              <a:rPr lang="en-US" sz="2800" dirty="0" smtClean="0">
                <a:solidFill>
                  <a:schemeClr val="accent6"/>
                </a:solidFill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</a:rPr>
              <a:t>Inspeções</a:t>
            </a:r>
            <a:r>
              <a:rPr lang="en-US" sz="2800" dirty="0" smtClean="0">
                <a:solidFill>
                  <a:schemeClr val="accent6"/>
                </a:solidFill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</a:rPr>
              <a:t>mais</a:t>
            </a:r>
            <a:r>
              <a:rPr lang="en-US" sz="2800" dirty="0" smtClean="0">
                <a:solidFill>
                  <a:schemeClr val="accent6"/>
                </a:solidFill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</a:rPr>
              <a:t>frequentes</a:t>
            </a:r>
            <a:endParaRPr lang="en-US" sz="2800" dirty="0" smtClean="0">
              <a:solidFill>
                <a:schemeClr val="accent6"/>
              </a:solidFill>
            </a:endParaRPr>
          </a:p>
          <a:p>
            <a:pPr lvl="1"/>
            <a:r>
              <a:rPr lang="en-US" sz="2400" dirty="0" smtClean="0">
                <a:solidFill>
                  <a:schemeClr val="accent6"/>
                </a:solidFill>
              </a:rPr>
              <a:t>IP </a:t>
            </a:r>
            <a:r>
              <a:rPr lang="en-US" sz="2400" dirty="0" err="1" smtClean="0">
                <a:solidFill>
                  <a:schemeClr val="accent6"/>
                </a:solidFill>
              </a:rPr>
              <a:t>Inicial</a:t>
            </a:r>
            <a:r>
              <a:rPr lang="en-US" sz="2400" dirty="0" smtClean="0">
                <a:solidFill>
                  <a:schemeClr val="accent6"/>
                </a:solidFill>
              </a:rPr>
              <a:t> - </a:t>
            </a:r>
            <a:r>
              <a:rPr lang="en-US" sz="2400" dirty="0" err="1" smtClean="0">
                <a:solidFill>
                  <a:schemeClr val="accent6"/>
                </a:solidFill>
              </a:rPr>
              <a:t>Depois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smtClean="0">
                <a:solidFill>
                  <a:schemeClr val="accent6"/>
                </a:solidFill>
              </a:rPr>
              <a:t>da </a:t>
            </a:r>
            <a:r>
              <a:rPr lang="en-US" sz="2400" dirty="0" err="1" smtClean="0">
                <a:solidFill>
                  <a:schemeClr val="accent6"/>
                </a:solidFill>
              </a:rPr>
              <a:t>estrutura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estar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completa</a:t>
            </a:r>
            <a:r>
              <a:rPr lang="en-US" sz="2400" dirty="0" smtClean="0">
                <a:solidFill>
                  <a:schemeClr val="accent6"/>
                </a:solidFill>
              </a:rPr>
              <a:t>, mas antes de </a:t>
            </a:r>
            <a:r>
              <a:rPr lang="en-US" sz="2400" dirty="0" err="1" smtClean="0">
                <a:solidFill>
                  <a:schemeClr val="accent6"/>
                </a:solidFill>
              </a:rPr>
              <a:t>represamento</a:t>
            </a:r>
            <a:endParaRPr lang="en-US" sz="2400" dirty="0" smtClean="0">
              <a:solidFill>
                <a:schemeClr val="accent6"/>
              </a:solidFill>
            </a:endParaRPr>
          </a:p>
          <a:p>
            <a:pPr lvl="1"/>
            <a:r>
              <a:rPr lang="en-US" sz="2400" dirty="0" smtClean="0">
                <a:solidFill>
                  <a:schemeClr val="accent6"/>
                </a:solidFill>
              </a:rPr>
              <a:t>Segundo IP - No </a:t>
            </a:r>
            <a:r>
              <a:rPr lang="en-US" sz="2400" dirty="0" err="1" smtClean="0">
                <a:solidFill>
                  <a:schemeClr val="accent6"/>
                </a:solidFill>
              </a:rPr>
              <a:t>prazo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máximo</a:t>
            </a:r>
            <a:r>
              <a:rPr lang="en-US" sz="2400" dirty="0" smtClean="0">
                <a:solidFill>
                  <a:schemeClr val="accent6"/>
                </a:solidFill>
              </a:rPr>
              <a:t> de um </a:t>
            </a:r>
            <a:r>
              <a:rPr lang="en-US" sz="2400" dirty="0" err="1" smtClean="0">
                <a:solidFill>
                  <a:schemeClr val="accent6"/>
                </a:solidFill>
              </a:rPr>
              <a:t>ano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após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o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represamento</a:t>
            </a:r>
            <a:r>
              <a:rPr lang="en-US" sz="2400" dirty="0" smtClean="0">
                <a:solidFill>
                  <a:schemeClr val="accent6"/>
                </a:solidFill>
              </a:rPr>
              <a:t> ser </a:t>
            </a:r>
            <a:r>
              <a:rPr lang="en-US" sz="2400" dirty="0" err="1" smtClean="0">
                <a:solidFill>
                  <a:schemeClr val="accent6"/>
                </a:solidFill>
              </a:rPr>
              <a:t>iniciado</a:t>
            </a:r>
            <a:endParaRPr lang="en-US" sz="2400" dirty="0" smtClean="0">
              <a:solidFill>
                <a:schemeClr val="accent6"/>
              </a:solidFill>
            </a:endParaRPr>
          </a:p>
          <a:p>
            <a:pPr lvl="1"/>
            <a:r>
              <a:rPr lang="en-US" sz="2400" dirty="0" err="1" smtClean="0">
                <a:solidFill>
                  <a:schemeClr val="accent6"/>
                </a:solidFill>
              </a:rPr>
              <a:t>Inspeções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subseqüentes</a:t>
            </a:r>
            <a:endParaRPr lang="en-US" sz="2400" dirty="0" smtClean="0">
              <a:solidFill>
                <a:schemeClr val="accent6"/>
              </a:solidFill>
            </a:endParaRPr>
          </a:p>
          <a:p>
            <a:pPr lvl="1"/>
            <a:r>
              <a:rPr lang="en-US" sz="2400" dirty="0" err="1" smtClean="0">
                <a:solidFill>
                  <a:schemeClr val="accent6"/>
                </a:solidFill>
              </a:rPr>
              <a:t>Intervalo</a:t>
            </a:r>
            <a:r>
              <a:rPr lang="en-US" sz="2400" dirty="0" smtClean="0">
                <a:solidFill>
                  <a:schemeClr val="accent6"/>
                </a:solidFill>
              </a:rPr>
              <a:t> de um </a:t>
            </a:r>
            <a:r>
              <a:rPr lang="en-US" sz="2400" dirty="0" err="1" smtClean="0">
                <a:solidFill>
                  <a:schemeClr val="accent6"/>
                </a:solidFill>
              </a:rPr>
              <a:t>ano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para</a:t>
            </a:r>
            <a:r>
              <a:rPr lang="en-US" sz="2400" dirty="0" smtClean="0">
                <a:solidFill>
                  <a:schemeClr val="accent6"/>
                </a:solidFill>
              </a:rPr>
              <a:t> as </a:t>
            </a:r>
            <a:r>
              <a:rPr lang="en-US" sz="2400" dirty="0" err="1" smtClean="0">
                <a:solidFill>
                  <a:schemeClr val="accent6"/>
                </a:solidFill>
              </a:rPr>
              <a:t>próximas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duas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Inspeções</a:t>
            </a:r>
            <a:endParaRPr lang="en-US" sz="2400" dirty="0" smtClean="0">
              <a:solidFill>
                <a:schemeClr val="accent6"/>
              </a:solidFill>
            </a:endParaRPr>
          </a:p>
          <a:p>
            <a:pPr lvl="2"/>
            <a:r>
              <a:rPr lang="en-US" sz="2000" dirty="0" err="1" smtClean="0">
                <a:solidFill>
                  <a:schemeClr val="accent6"/>
                </a:solidFill>
              </a:rPr>
              <a:t>Intervalo</a:t>
            </a:r>
            <a:r>
              <a:rPr lang="en-US" sz="2000" dirty="0" smtClean="0">
                <a:solidFill>
                  <a:schemeClr val="accent6"/>
                </a:solidFill>
              </a:rPr>
              <a:t> de </a:t>
            </a:r>
            <a:r>
              <a:rPr lang="en-US" sz="2000" dirty="0" err="1" smtClean="0">
                <a:solidFill>
                  <a:schemeClr val="accent6"/>
                </a:solidFill>
              </a:rPr>
              <a:t>dois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</a:rPr>
              <a:t>anos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</a:rPr>
              <a:t>para</a:t>
            </a:r>
            <a:r>
              <a:rPr lang="en-US" sz="2000" dirty="0" smtClean="0">
                <a:solidFill>
                  <a:schemeClr val="accent6"/>
                </a:solidFill>
              </a:rPr>
              <a:t> as </a:t>
            </a:r>
            <a:r>
              <a:rPr lang="en-US" sz="2000" dirty="0" err="1" smtClean="0">
                <a:solidFill>
                  <a:schemeClr val="accent6"/>
                </a:solidFill>
              </a:rPr>
              <a:t>próximas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</a:rPr>
              <a:t>duas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</a:rPr>
              <a:t>Inspeções</a:t>
            </a:r>
            <a:endParaRPr lang="en-US" sz="2000" dirty="0" smtClean="0">
              <a:solidFill>
                <a:schemeClr val="accent6"/>
              </a:solidFill>
            </a:endParaRPr>
          </a:p>
          <a:p>
            <a:pPr lvl="2"/>
            <a:r>
              <a:rPr lang="en-US" sz="2000" dirty="0" err="1" smtClean="0">
                <a:solidFill>
                  <a:schemeClr val="accent6"/>
                </a:solidFill>
              </a:rPr>
              <a:t>Cinco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</a:rPr>
              <a:t>anos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</a:rPr>
              <a:t>para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</a:rPr>
              <a:t>todos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en-US" sz="2000" dirty="0" smtClean="0">
                <a:solidFill>
                  <a:schemeClr val="accent6"/>
                </a:solidFill>
              </a:rPr>
              <a:t>a</a:t>
            </a:r>
            <a:r>
              <a:rPr lang="en-US" sz="2000" dirty="0" smtClean="0">
                <a:solidFill>
                  <a:schemeClr val="accent6"/>
                </a:solidFill>
              </a:rPr>
              <a:t>s IP </a:t>
            </a:r>
            <a:r>
              <a:rPr lang="en-US" sz="2000" dirty="0" err="1" smtClean="0">
                <a:solidFill>
                  <a:schemeClr val="accent6"/>
                </a:solidFill>
              </a:rPr>
              <a:t>subseqüentes</a:t>
            </a:r>
            <a:endParaRPr lang="en-US" sz="2000" dirty="0" smtClean="0">
              <a:solidFill>
                <a:schemeClr val="accent6"/>
              </a:solidFill>
            </a:endParaRPr>
          </a:p>
          <a:p>
            <a:r>
              <a:rPr lang="en-US" sz="2800" dirty="0" err="1" smtClean="0">
                <a:solidFill>
                  <a:schemeClr val="accent6"/>
                </a:solidFill>
              </a:rPr>
              <a:t>Avaliação</a:t>
            </a:r>
            <a:r>
              <a:rPr lang="en-US" sz="2800" dirty="0" smtClean="0">
                <a:solidFill>
                  <a:schemeClr val="accent6"/>
                </a:solidFill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</a:rPr>
              <a:t>periódica</a:t>
            </a:r>
            <a:r>
              <a:rPr lang="en-US" sz="2800" dirty="0" smtClean="0">
                <a:solidFill>
                  <a:schemeClr val="accent6"/>
                </a:solidFill>
              </a:rPr>
              <a:t> a </a:t>
            </a:r>
            <a:r>
              <a:rPr lang="en-US" sz="2800" dirty="0" err="1" smtClean="0">
                <a:solidFill>
                  <a:schemeClr val="accent6"/>
                </a:solidFill>
              </a:rPr>
              <a:t>cada</a:t>
            </a:r>
            <a:r>
              <a:rPr lang="en-US" sz="2800" dirty="0" smtClean="0">
                <a:solidFill>
                  <a:schemeClr val="accent6"/>
                </a:solidFill>
              </a:rPr>
              <a:t> 10 </a:t>
            </a:r>
            <a:r>
              <a:rPr lang="en-US" sz="2800" dirty="0" err="1" smtClean="0">
                <a:solidFill>
                  <a:schemeClr val="accent6"/>
                </a:solidFill>
              </a:rPr>
              <a:t>anos</a:t>
            </a:r>
            <a:r>
              <a:rPr lang="en-US" sz="2800" dirty="0" smtClean="0">
                <a:solidFill>
                  <a:schemeClr val="accent6"/>
                </a:solidFill>
              </a:rPr>
              <a:t> (IP com </a:t>
            </a:r>
            <a:r>
              <a:rPr lang="en-US" sz="2800" dirty="0" err="1" smtClean="0">
                <a:solidFill>
                  <a:schemeClr val="accent6"/>
                </a:solidFill>
              </a:rPr>
              <a:t>Avaliação</a:t>
            </a:r>
            <a:r>
              <a:rPr lang="en-US" sz="2800" dirty="0" smtClean="0">
                <a:solidFill>
                  <a:schemeClr val="accent6"/>
                </a:solidFill>
              </a:rPr>
              <a:t> de </a:t>
            </a:r>
            <a:r>
              <a:rPr lang="en-US" sz="2800" dirty="0" err="1" smtClean="0">
                <a:solidFill>
                  <a:schemeClr val="accent6"/>
                </a:solidFill>
              </a:rPr>
              <a:t>Risco</a:t>
            </a:r>
            <a:r>
              <a:rPr lang="en-US" sz="2800" dirty="0" smtClean="0">
                <a:solidFill>
                  <a:schemeClr val="accent6"/>
                </a:solidFill>
              </a:rPr>
              <a:t>)</a:t>
            </a:r>
            <a:endParaRPr lang="en-US" sz="2600" dirty="0" smtClean="0">
              <a:solidFill>
                <a:schemeClr val="accent6"/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914400"/>
          </a:xfrm>
        </p:spPr>
        <p:txBody>
          <a:bodyPr/>
          <a:lstStyle/>
          <a:p>
            <a:pPr eaLnBrk="1" hangingPunct="1"/>
            <a:r>
              <a:rPr lang="en-US" sz="4000" b="1" dirty="0" err="1" smtClean="0">
                <a:solidFill>
                  <a:schemeClr val="accent6"/>
                </a:solidFill>
              </a:rPr>
              <a:t>Frequência</a:t>
            </a:r>
            <a:r>
              <a:rPr lang="en-US" sz="4000" b="1" dirty="0" smtClean="0">
                <a:solidFill>
                  <a:schemeClr val="accent6"/>
                </a:solidFill>
              </a:rPr>
              <a:t> de </a:t>
            </a:r>
            <a:r>
              <a:rPr lang="en-US" sz="4000" b="1" dirty="0" err="1" smtClean="0">
                <a:solidFill>
                  <a:schemeClr val="accent6"/>
                </a:solidFill>
              </a:rPr>
              <a:t>Inspeções</a:t>
            </a:r>
            <a:r>
              <a:rPr lang="en-US" sz="4000" b="1" dirty="0" smtClean="0">
                <a:solidFill>
                  <a:schemeClr val="accent6"/>
                </a:solidFill>
              </a:rPr>
              <a:t>  </a:t>
            </a:r>
            <a:r>
              <a:rPr lang="en-US" sz="4000" b="1" dirty="0" err="1" smtClean="0">
                <a:solidFill>
                  <a:schemeClr val="accent6"/>
                </a:solidFill>
              </a:rPr>
              <a:t>Periódicas</a:t>
            </a:r>
            <a:r>
              <a:rPr lang="en-US" sz="4000" b="1" dirty="0" smtClean="0">
                <a:solidFill>
                  <a:schemeClr val="accent6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accent6"/>
                </a:solidFill>
                <a:latin typeface="Arial Black" pitchFamily="34" charset="0"/>
              </a:rPr>
              <a:t>Lago</a:t>
            </a:r>
            <a:r>
              <a:rPr lang="en-US" sz="2800" b="1" dirty="0" smtClean="0">
                <a:solidFill>
                  <a:schemeClr val="accent6"/>
                </a:solidFill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Arial Black" pitchFamily="34" charset="0"/>
              </a:rPr>
              <a:t>Yatesville</a:t>
            </a:r>
            <a:r>
              <a:rPr lang="en-US" sz="2800" b="1" dirty="0" smtClean="0">
                <a:solidFill>
                  <a:schemeClr val="accent6"/>
                </a:solidFill>
                <a:latin typeface="Arial Black" pitchFamily="34" charset="0"/>
              </a:rPr>
              <a:t> – </a:t>
            </a:r>
            <a:r>
              <a:rPr lang="en-US" sz="2800" b="1" dirty="0" err="1" smtClean="0">
                <a:solidFill>
                  <a:schemeClr val="accent6"/>
                </a:solidFill>
                <a:latin typeface="Arial Black" pitchFamily="34" charset="0"/>
              </a:rPr>
              <a:t>Primeira</a:t>
            </a:r>
            <a:r>
              <a:rPr lang="en-US" sz="2800" b="1" dirty="0" smtClean="0">
                <a:solidFill>
                  <a:schemeClr val="accent6"/>
                </a:solidFill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Arial Black" pitchFamily="34" charset="0"/>
              </a:rPr>
              <a:t>Inspeção</a:t>
            </a:r>
            <a:r>
              <a:rPr lang="en-US" sz="2800" b="1" dirty="0" smtClean="0">
                <a:solidFill>
                  <a:schemeClr val="accent6"/>
                </a:solidFill>
                <a:latin typeface="Arial Black" pitchFamily="34" charset="0"/>
              </a:rPr>
              <a:t>:</a:t>
            </a:r>
            <a:r>
              <a:rPr lang="en-US" sz="3600" b="1" dirty="0" smtClean="0">
                <a:solidFill>
                  <a:schemeClr val="accent6"/>
                </a:solidFill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chemeClr val="accent6"/>
                </a:solidFill>
                <a:latin typeface="Arial Black" pitchFamily="34" charset="0"/>
              </a:rPr>
              <a:t>Março</a:t>
            </a:r>
            <a:r>
              <a:rPr lang="en-US" sz="2000" b="1" dirty="0" smtClean="0">
                <a:solidFill>
                  <a:schemeClr val="accent6"/>
                </a:solidFill>
                <a:latin typeface="Arial Black" pitchFamily="34" charset="0"/>
              </a:rPr>
              <a:t> </a:t>
            </a:r>
            <a:r>
              <a:rPr lang="en-US" sz="2000" b="1" dirty="0">
                <a:solidFill>
                  <a:schemeClr val="accent6"/>
                </a:solidFill>
                <a:latin typeface="Arial Black" pitchFamily="34" charset="0"/>
              </a:rPr>
              <a:t>1989</a:t>
            </a:r>
            <a:br>
              <a:rPr lang="en-US" sz="2000" b="1" dirty="0">
                <a:solidFill>
                  <a:schemeClr val="accent6"/>
                </a:solidFill>
                <a:latin typeface="Arial Black" pitchFamily="34" charset="0"/>
              </a:rPr>
            </a:br>
            <a:r>
              <a:rPr lang="en-US" sz="2000" b="1" dirty="0">
                <a:solidFill>
                  <a:schemeClr val="accent6"/>
                </a:solidFill>
                <a:latin typeface="Arial Black" pitchFamily="34" charset="0"/>
              </a:rPr>
              <a:t>(1992, 1993, 1994, 1995, 1998</a:t>
            </a:r>
            <a:r>
              <a:rPr lang="en-US" sz="2000" b="1" dirty="0" smtClean="0">
                <a:solidFill>
                  <a:schemeClr val="accent6"/>
                </a:solidFill>
                <a:latin typeface="Arial Black" pitchFamily="34" charset="0"/>
              </a:rPr>
              <a:t>, </a:t>
            </a:r>
            <a:r>
              <a:rPr lang="en-US" sz="2000" b="1" dirty="0" err="1" smtClean="0">
                <a:solidFill>
                  <a:schemeClr val="accent6"/>
                </a:solidFill>
                <a:latin typeface="Arial Black" pitchFamily="34" charset="0"/>
              </a:rPr>
              <a:t>e</a:t>
            </a:r>
            <a:r>
              <a:rPr lang="en-US" sz="2000" b="1" dirty="0" smtClean="0">
                <a:solidFill>
                  <a:schemeClr val="accent6"/>
                </a:solidFill>
                <a:latin typeface="Arial Black" pitchFamily="34" charset="0"/>
              </a:rPr>
              <a:t> </a:t>
            </a:r>
            <a:r>
              <a:rPr lang="en-US" sz="2000" b="1" dirty="0">
                <a:solidFill>
                  <a:schemeClr val="accent6"/>
                </a:solidFill>
                <a:latin typeface="Arial Black" pitchFamily="34" charset="0"/>
              </a:rPr>
              <a:t>2003)</a:t>
            </a:r>
          </a:p>
        </p:txBody>
      </p:sp>
      <p:pic>
        <p:nvPicPr>
          <p:cNvPr id="133123" name="Picture 3" descr="P826073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447800"/>
            <a:ext cx="6751637" cy="5064125"/>
          </a:xfrm>
          <a:noFill/>
          <a:ln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7D5-AADD-49FA-8209-475AB0712B2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A3B86C23-0D9A-48E8-8E1A-107224EAABE7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Resumo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da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Apresentação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524000"/>
            <a:ext cx="6248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b="1" dirty="0" err="1" smtClean="0">
                <a:solidFill>
                  <a:schemeClr val="accent6"/>
                </a:solidFill>
              </a:rPr>
              <a:t>Propósitos</a:t>
            </a:r>
            <a:r>
              <a:rPr lang="en-US" sz="3600" b="1" dirty="0" smtClean="0">
                <a:solidFill>
                  <a:schemeClr val="accent6"/>
                </a:solidFill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</a:rPr>
              <a:t>da</a:t>
            </a:r>
            <a:r>
              <a:rPr lang="en-US" sz="3600" b="1" dirty="0" smtClean="0">
                <a:solidFill>
                  <a:schemeClr val="accent6"/>
                </a:solidFill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</a:rPr>
              <a:t>Inspeção</a:t>
            </a:r>
            <a:endParaRPr lang="en-US" sz="3600" b="1" dirty="0" smtClean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3600" b="1" dirty="0" err="1" smtClean="0">
                <a:solidFill>
                  <a:schemeClr val="accent6"/>
                </a:solidFill>
              </a:rPr>
              <a:t>Políticas</a:t>
            </a:r>
            <a:r>
              <a:rPr lang="en-US" sz="3600" b="1" dirty="0" smtClean="0">
                <a:solidFill>
                  <a:schemeClr val="accent6"/>
                </a:solidFill>
              </a:rPr>
              <a:t> de </a:t>
            </a:r>
            <a:r>
              <a:rPr lang="en-US" sz="3600" b="1" dirty="0" err="1" smtClean="0">
                <a:solidFill>
                  <a:schemeClr val="accent6"/>
                </a:solidFill>
              </a:rPr>
              <a:t>Inspeção</a:t>
            </a:r>
            <a:endParaRPr lang="en-US" sz="3600" b="1" dirty="0" smtClean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3600" b="1" dirty="0" err="1" smtClean="0">
                <a:solidFill>
                  <a:schemeClr val="accent6"/>
                </a:solidFill>
              </a:rPr>
              <a:t>Tipos</a:t>
            </a:r>
            <a:r>
              <a:rPr lang="en-US" sz="3600" b="1" dirty="0" smtClean="0">
                <a:solidFill>
                  <a:schemeClr val="accent6"/>
                </a:solidFill>
              </a:rPr>
              <a:t> de </a:t>
            </a:r>
            <a:r>
              <a:rPr lang="en-US" sz="3600" b="1" dirty="0" err="1" smtClean="0">
                <a:solidFill>
                  <a:schemeClr val="accent6"/>
                </a:solidFill>
              </a:rPr>
              <a:t>Inspeção</a:t>
            </a:r>
            <a:endParaRPr lang="en-US" sz="3600" b="1" dirty="0" smtClean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3600" b="1" dirty="0" err="1" smtClean="0">
                <a:solidFill>
                  <a:schemeClr val="accent6"/>
                </a:solidFill>
              </a:rPr>
              <a:t>Procedimentos</a:t>
            </a:r>
            <a:r>
              <a:rPr lang="en-US" sz="3600" b="1" dirty="0" smtClean="0">
                <a:solidFill>
                  <a:schemeClr val="accent6"/>
                </a:solidFill>
              </a:rPr>
              <a:t> de </a:t>
            </a:r>
            <a:r>
              <a:rPr lang="en-US" sz="3600" b="1" dirty="0" err="1" smtClean="0">
                <a:solidFill>
                  <a:schemeClr val="accent6"/>
                </a:solidFill>
              </a:rPr>
              <a:t>Inspeção</a:t>
            </a:r>
            <a:endParaRPr lang="en-US" sz="3600" b="1" dirty="0" smtClean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accent6"/>
                </a:solidFill>
              </a:rPr>
              <a:t>Boas </a:t>
            </a:r>
            <a:r>
              <a:rPr lang="en-US" sz="3600" b="1" dirty="0" err="1" smtClean="0">
                <a:solidFill>
                  <a:schemeClr val="accent6"/>
                </a:solidFill>
              </a:rPr>
              <a:t>Práticas</a:t>
            </a:r>
            <a:endParaRPr lang="en-US" sz="3600" b="1" dirty="0" smtClean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3600" b="1" dirty="0" err="1" smtClean="0">
                <a:solidFill>
                  <a:schemeClr val="accent6"/>
                </a:solidFill>
              </a:rPr>
              <a:t>Avaliações</a:t>
            </a:r>
            <a:r>
              <a:rPr lang="en-US" sz="3600" b="1" dirty="0" smtClean="0">
                <a:solidFill>
                  <a:schemeClr val="accent6"/>
                </a:solidFill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</a:rPr>
              <a:t>Periódicas</a:t>
            </a:r>
            <a:endParaRPr lang="en-US" sz="36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A3B86C23-0D9A-48E8-8E1A-107224EAABE7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Procedimentos</a:t>
            </a:r>
            <a:r>
              <a:rPr lang="en-US" b="1" dirty="0" smtClean="0">
                <a:solidFill>
                  <a:schemeClr val="accent6"/>
                </a:solidFill>
              </a:rPr>
              <a:t> antes das </a:t>
            </a:r>
            <a:r>
              <a:rPr lang="en-US" b="1" dirty="0" err="1" smtClean="0">
                <a:solidFill>
                  <a:schemeClr val="accent6"/>
                </a:solidFill>
              </a:rPr>
              <a:t>Inspeções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Periódicas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844824"/>
            <a:ext cx="80010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 err="1" smtClean="0">
                <a:solidFill>
                  <a:schemeClr val="accent6"/>
                </a:solidFill>
              </a:rPr>
              <a:t>Programação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e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Financiamento</a:t>
            </a:r>
            <a:endParaRPr lang="en-US" sz="2800" b="1" dirty="0" smtClean="0">
              <a:solidFill>
                <a:schemeClr val="accent6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b="1" dirty="0" err="1" smtClean="0">
                <a:solidFill>
                  <a:schemeClr val="accent6"/>
                </a:solidFill>
              </a:rPr>
              <a:t>Coordenar</a:t>
            </a:r>
            <a:r>
              <a:rPr lang="en-US" sz="2400" b="1" dirty="0" smtClean="0">
                <a:solidFill>
                  <a:schemeClr val="accent6"/>
                </a:solidFill>
              </a:rPr>
              <a:t> com Ops </a:t>
            </a:r>
            <a:r>
              <a:rPr lang="en-US" sz="2400" b="1" dirty="0" err="1" smtClean="0">
                <a:solidFill>
                  <a:schemeClr val="accent6"/>
                </a:solidFill>
              </a:rPr>
              <a:t>e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r>
              <a:rPr lang="en-US" sz="2400" b="1" dirty="0" err="1" smtClean="0">
                <a:solidFill>
                  <a:schemeClr val="accent6"/>
                </a:solidFill>
              </a:rPr>
              <a:t>Programas</a:t>
            </a:r>
            <a:endParaRPr lang="en-US" sz="2400" b="1" dirty="0" smtClean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b="1" dirty="0" err="1" smtClean="0">
                <a:solidFill>
                  <a:schemeClr val="accent6"/>
                </a:solidFill>
              </a:rPr>
              <a:t>Notificar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patrocinador</a:t>
            </a:r>
            <a:r>
              <a:rPr lang="en-US" sz="2800" b="1" dirty="0" smtClean="0">
                <a:solidFill>
                  <a:schemeClr val="accent6"/>
                </a:solidFill>
              </a:rPr>
              <a:t>, </a:t>
            </a:r>
            <a:r>
              <a:rPr lang="en-US" sz="2800" b="1" dirty="0" err="1" smtClean="0">
                <a:solidFill>
                  <a:schemeClr val="accent6"/>
                </a:solidFill>
              </a:rPr>
              <a:t>estaduais</a:t>
            </a:r>
            <a:r>
              <a:rPr lang="en-US" sz="2800" b="1" dirty="0" smtClean="0">
                <a:solidFill>
                  <a:schemeClr val="accent6"/>
                </a:solidFill>
              </a:rPr>
              <a:t>, </a:t>
            </a:r>
            <a:r>
              <a:rPr lang="en-US" sz="2800" b="1" dirty="0" err="1" smtClean="0">
                <a:solidFill>
                  <a:schemeClr val="accent6"/>
                </a:solidFill>
              </a:rPr>
              <a:t>agências</a:t>
            </a:r>
            <a:endParaRPr lang="en-US" sz="2800" b="1" dirty="0" smtClean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b="1" dirty="0" err="1" smtClean="0">
                <a:solidFill>
                  <a:schemeClr val="accent6"/>
                </a:solidFill>
              </a:rPr>
              <a:t>Avaliar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instrumentação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e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monitoramento</a:t>
            </a:r>
            <a:r>
              <a:rPr lang="en-US" sz="2800" b="1" dirty="0" smtClean="0">
                <a:solidFill>
                  <a:schemeClr val="accent6"/>
                </a:solidFill>
              </a:rPr>
              <a:t> de dados</a:t>
            </a:r>
          </a:p>
          <a:p>
            <a:pPr>
              <a:lnSpc>
                <a:spcPct val="80000"/>
              </a:lnSpc>
            </a:pPr>
            <a:r>
              <a:rPr lang="en-US" sz="2800" b="1" dirty="0" err="1" smtClean="0">
                <a:solidFill>
                  <a:schemeClr val="accent6"/>
                </a:solidFill>
              </a:rPr>
              <a:t>Identificar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equipe</a:t>
            </a:r>
            <a:r>
              <a:rPr lang="en-US" sz="2800" b="1" dirty="0" smtClean="0">
                <a:solidFill>
                  <a:schemeClr val="accent6"/>
                </a:solidFill>
              </a:rPr>
              <a:t> de IP </a:t>
            </a:r>
            <a:r>
              <a:rPr lang="en-US" sz="2800" b="1" dirty="0" err="1" smtClean="0">
                <a:solidFill>
                  <a:schemeClr val="accent6"/>
                </a:solidFill>
              </a:rPr>
              <a:t>e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equipe</a:t>
            </a:r>
            <a:r>
              <a:rPr lang="en-US" sz="2800" b="1" dirty="0" smtClean="0">
                <a:solidFill>
                  <a:schemeClr val="accent6"/>
                </a:solidFill>
              </a:rPr>
              <a:t> de DQC</a:t>
            </a:r>
          </a:p>
          <a:p>
            <a:pPr>
              <a:lnSpc>
                <a:spcPct val="80000"/>
              </a:lnSpc>
            </a:pPr>
            <a:r>
              <a:rPr lang="en-US" sz="2800" b="1" dirty="0" err="1" smtClean="0">
                <a:solidFill>
                  <a:schemeClr val="accent6"/>
                </a:solidFill>
              </a:rPr>
              <a:t>Preparar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o</a:t>
            </a:r>
            <a:r>
              <a:rPr lang="en-US" sz="2800" b="1" dirty="0" smtClean="0">
                <a:solidFill>
                  <a:schemeClr val="accent6"/>
                </a:solidFill>
              </a:rPr>
              <a:t> “boiler plate”</a:t>
            </a:r>
          </a:p>
          <a:p>
            <a:pPr>
              <a:lnSpc>
                <a:spcPct val="80000"/>
              </a:lnSpc>
            </a:pPr>
            <a:r>
              <a:rPr lang="en-US" sz="2800" b="1" dirty="0" err="1" smtClean="0">
                <a:solidFill>
                  <a:schemeClr val="accent6"/>
                </a:solidFill>
              </a:rPr>
              <a:t>Preparar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o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pacote</a:t>
            </a:r>
            <a:r>
              <a:rPr lang="en-US" sz="2800" b="1" dirty="0" smtClean="0">
                <a:solidFill>
                  <a:schemeClr val="accent6"/>
                </a:solidFill>
              </a:rPr>
              <a:t> de </a:t>
            </a:r>
            <a:r>
              <a:rPr lang="en-US" sz="2800" b="1" dirty="0" err="1" smtClean="0">
                <a:solidFill>
                  <a:schemeClr val="accent6"/>
                </a:solidFill>
              </a:rPr>
              <a:t>Pré-Inspeção</a:t>
            </a:r>
            <a:endParaRPr lang="en-US" sz="28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A3B86C23-0D9A-48E8-8E1A-107224EAABE7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Composição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da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Equipe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e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qualificações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 err="1" smtClean="0">
                <a:solidFill>
                  <a:schemeClr val="accent6"/>
                </a:solidFill>
              </a:rPr>
              <a:t>Várias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disciplinas</a:t>
            </a:r>
            <a:r>
              <a:rPr lang="en-US" sz="2800" b="1" dirty="0" smtClean="0">
                <a:solidFill>
                  <a:schemeClr val="accent6"/>
                </a:solidFill>
              </a:rPr>
              <a:t>, </a:t>
            </a:r>
            <a:r>
              <a:rPr lang="en-US" sz="2800" b="1" dirty="0" err="1" smtClean="0">
                <a:solidFill>
                  <a:schemeClr val="accent6"/>
                </a:solidFill>
              </a:rPr>
              <a:t>conforme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necessário</a:t>
            </a:r>
            <a:r>
              <a:rPr lang="en-US" sz="2800" b="1" dirty="0" smtClean="0">
                <a:solidFill>
                  <a:schemeClr val="accent6"/>
                </a:solidFill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en-US" b="1" dirty="0" err="1" smtClean="0">
                <a:solidFill>
                  <a:schemeClr val="accent6"/>
                </a:solidFill>
              </a:rPr>
              <a:t>Mínimo</a:t>
            </a:r>
            <a:r>
              <a:rPr lang="en-US" b="1" dirty="0" smtClean="0">
                <a:solidFill>
                  <a:schemeClr val="accent6"/>
                </a:solidFill>
              </a:rPr>
              <a:t>: </a:t>
            </a:r>
            <a:r>
              <a:rPr lang="en-US" b="1" dirty="0" err="1" smtClean="0">
                <a:solidFill>
                  <a:schemeClr val="accent6"/>
                </a:solidFill>
              </a:rPr>
              <a:t>Geotech</a:t>
            </a:r>
            <a:r>
              <a:rPr lang="en-US" b="1" dirty="0" smtClean="0">
                <a:solidFill>
                  <a:schemeClr val="accent6"/>
                </a:solidFill>
              </a:rPr>
              <a:t>, </a:t>
            </a:r>
            <a:r>
              <a:rPr lang="en-US" b="1" dirty="0" err="1" smtClean="0">
                <a:solidFill>
                  <a:schemeClr val="accent6"/>
                </a:solidFill>
              </a:rPr>
              <a:t>Estrutural</a:t>
            </a:r>
            <a:r>
              <a:rPr lang="en-US" b="1" dirty="0" smtClean="0">
                <a:solidFill>
                  <a:schemeClr val="accent6"/>
                </a:solidFill>
              </a:rPr>
              <a:t>, H &amp; H, Ops</a:t>
            </a:r>
          </a:p>
          <a:p>
            <a:pPr lvl="1">
              <a:lnSpc>
                <a:spcPct val="80000"/>
              </a:lnSpc>
            </a:pPr>
            <a:r>
              <a:rPr lang="en-US" b="1" dirty="0" err="1" smtClean="0">
                <a:solidFill>
                  <a:schemeClr val="accent6"/>
                </a:solidFill>
              </a:rPr>
              <a:t>Outros</a:t>
            </a:r>
            <a:r>
              <a:rPr lang="en-US" b="1" dirty="0" smtClean="0">
                <a:solidFill>
                  <a:schemeClr val="accent6"/>
                </a:solidFill>
              </a:rPr>
              <a:t>: </a:t>
            </a:r>
            <a:r>
              <a:rPr lang="en-US" b="1" dirty="0" err="1" smtClean="0">
                <a:solidFill>
                  <a:schemeClr val="accent6"/>
                </a:solidFill>
              </a:rPr>
              <a:t>Mecânica</a:t>
            </a:r>
            <a:r>
              <a:rPr lang="en-US" b="1" dirty="0" smtClean="0">
                <a:solidFill>
                  <a:schemeClr val="accent6"/>
                </a:solidFill>
              </a:rPr>
              <a:t>, </a:t>
            </a:r>
            <a:r>
              <a:rPr lang="en-US" b="1" dirty="0" err="1" smtClean="0">
                <a:solidFill>
                  <a:schemeClr val="accent6"/>
                </a:solidFill>
              </a:rPr>
              <a:t>Elétrica</a:t>
            </a:r>
            <a:endParaRPr lang="en-US" b="1" dirty="0" smtClean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b="1" dirty="0" err="1" smtClean="0">
                <a:solidFill>
                  <a:schemeClr val="accent6"/>
                </a:solidFill>
              </a:rPr>
              <a:t>Experiência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e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formação</a:t>
            </a:r>
            <a:endParaRPr lang="en-US" sz="2800" b="1" dirty="0" smtClean="0">
              <a:solidFill>
                <a:schemeClr val="accent6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b="1" dirty="0" smtClean="0">
                <a:solidFill>
                  <a:schemeClr val="accent6"/>
                </a:solidFill>
              </a:rPr>
              <a:t>5 </a:t>
            </a:r>
            <a:r>
              <a:rPr lang="en-US" b="1" dirty="0" err="1" smtClean="0">
                <a:solidFill>
                  <a:schemeClr val="accent6"/>
                </a:solidFill>
              </a:rPr>
              <a:t>anos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recomendado</a:t>
            </a:r>
            <a:endParaRPr lang="en-US" b="1" dirty="0" smtClean="0">
              <a:solidFill>
                <a:schemeClr val="accent6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b="1" dirty="0" smtClean="0">
                <a:solidFill>
                  <a:schemeClr val="accent6"/>
                </a:solidFill>
              </a:rPr>
              <a:t>OJT (3 </a:t>
            </a:r>
            <a:r>
              <a:rPr lang="en-US" b="1" dirty="0" smtClean="0">
                <a:solidFill>
                  <a:schemeClr val="accent6"/>
                </a:solidFill>
              </a:rPr>
              <a:t>IP </a:t>
            </a:r>
            <a:r>
              <a:rPr lang="en-US" b="1" dirty="0" err="1" smtClean="0">
                <a:solidFill>
                  <a:schemeClr val="accent6"/>
                </a:solidFill>
              </a:rPr>
              <a:t>anteriores</a:t>
            </a:r>
            <a:r>
              <a:rPr lang="en-US" b="1" dirty="0" smtClean="0">
                <a:solidFill>
                  <a:schemeClr val="accent6"/>
                </a:solidFill>
              </a:rPr>
              <a:t>), </a:t>
            </a:r>
            <a:r>
              <a:rPr lang="en-US" b="1" dirty="0" smtClean="0">
                <a:solidFill>
                  <a:schemeClr val="accent6"/>
                </a:solidFill>
              </a:rPr>
              <a:t>TADS, </a:t>
            </a:r>
            <a:r>
              <a:rPr lang="en-US" b="1" dirty="0" err="1" smtClean="0">
                <a:solidFill>
                  <a:schemeClr val="accent6"/>
                </a:solidFill>
              </a:rPr>
              <a:t>Espaço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Confinado</a:t>
            </a:r>
            <a:endParaRPr lang="en-US" b="1" dirty="0" smtClean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chemeClr val="accent6"/>
                </a:solidFill>
              </a:rPr>
              <a:t>Os </a:t>
            </a:r>
            <a:r>
              <a:rPr lang="en-US" sz="2800" b="1" dirty="0" err="1" smtClean="0">
                <a:solidFill>
                  <a:schemeClr val="accent6"/>
                </a:solidFill>
              </a:rPr>
              <a:t>líderes</a:t>
            </a:r>
            <a:r>
              <a:rPr lang="en-US" sz="2800" b="1" dirty="0" smtClean="0">
                <a:solidFill>
                  <a:schemeClr val="accent6"/>
                </a:solidFill>
              </a:rPr>
              <a:t> de </a:t>
            </a:r>
            <a:r>
              <a:rPr lang="en-US" sz="2800" b="1" dirty="0" err="1" smtClean="0">
                <a:solidFill>
                  <a:schemeClr val="accent6"/>
                </a:solidFill>
              </a:rPr>
              <a:t>equipe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devem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ser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smtClean="0">
                <a:solidFill>
                  <a:schemeClr val="accent6"/>
                </a:solidFill>
              </a:rPr>
              <a:t>PE </a:t>
            </a:r>
            <a:r>
              <a:rPr lang="en-US" sz="2800" b="1" dirty="0" err="1" smtClean="0">
                <a:solidFill>
                  <a:schemeClr val="accent6"/>
                </a:solidFill>
              </a:rPr>
              <a:t>registrados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ou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geólogos</a:t>
            </a:r>
            <a:r>
              <a:rPr lang="en-US" sz="2800" b="1" dirty="0" smtClean="0">
                <a:solidFill>
                  <a:schemeClr val="accent6"/>
                </a:solidFill>
              </a:rPr>
              <a:t> com </a:t>
            </a:r>
            <a:r>
              <a:rPr lang="en-US" sz="2800" b="1" dirty="0" err="1" smtClean="0">
                <a:solidFill>
                  <a:schemeClr val="accent6"/>
                </a:solidFill>
              </a:rPr>
              <a:t>experiência</a:t>
            </a:r>
            <a:r>
              <a:rPr lang="en-US" sz="2800" b="1" dirty="0" smtClean="0">
                <a:solidFill>
                  <a:schemeClr val="accent6"/>
                </a:solidFill>
              </a:rPr>
              <a:t> de </a:t>
            </a:r>
            <a:r>
              <a:rPr lang="en-US" sz="2800" b="1" dirty="0" err="1" smtClean="0">
                <a:solidFill>
                  <a:schemeClr val="accent6"/>
                </a:solidFill>
              </a:rPr>
              <a:t>segurança</a:t>
            </a:r>
            <a:r>
              <a:rPr lang="en-US" sz="2800" b="1" dirty="0" smtClean="0">
                <a:solidFill>
                  <a:schemeClr val="accent6"/>
                </a:solidFill>
              </a:rPr>
              <a:t> de </a:t>
            </a:r>
            <a:r>
              <a:rPr lang="en-US" sz="2800" b="1" dirty="0" err="1" smtClean="0">
                <a:solidFill>
                  <a:schemeClr val="accent6"/>
                </a:solidFill>
              </a:rPr>
              <a:t>barragem</a:t>
            </a:r>
            <a:endParaRPr lang="en-US" sz="2800" b="1" dirty="0" smtClean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b="1" dirty="0" err="1" smtClean="0">
                <a:solidFill>
                  <a:schemeClr val="accent6"/>
                </a:solidFill>
              </a:rPr>
              <a:t>Assistência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Administrativa</a:t>
            </a:r>
            <a:endParaRPr lang="en-US" sz="28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A3B86C23-0D9A-48E8-8E1A-107224EAABE7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>
                <a:solidFill>
                  <a:schemeClr val="accent6"/>
                </a:solidFill>
              </a:rPr>
              <a:t>Ferramentas</a:t>
            </a:r>
            <a:r>
              <a:rPr lang="en-US" sz="3600" b="1" dirty="0" smtClean="0">
                <a:solidFill>
                  <a:schemeClr val="accent6"/>
                </a:solidFill>
              </a:rPr>
              <a:t> de </a:t>
            </a:r>
            <a:r>
              <a:rPr lang="en-US" sz="3600" b="1" dirty="0" err="1" smtClean="0">
                <a:solidFill>
                  <a:schemeClr val="accent6"/>
                </a:solidFill>
              </a:rPr>
              <a:t>Treinamento</a:t>
            </a:r>
            <a:r>
              <a:rPr lang="en-US" sz="3600" b="1" dirty="0" smtClean="0">
                <a:solidFill>
                  <a:schemeClr val="accent6"/>
                </a:solidFill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</a:rPr>
              <a:t>em</a:t>
            </a:r>
            <a:r>
              <a:rPr lang="en-US" sz="3600" b="1" dirty="0" smtClean="0">
                <a:solidFill>
                  <a:schemeClr val="accent6"/>
                </a:solidFill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</a:rPr>
              <a:t>Segurança</a:t>
            </a:r>
            <a:r>
              <a:rPr lang="en-US" sz="3600" b="1" dirty="0" smtClean="0">
                <a:solidFill>
                  <a:schemeClr val="accent6"/>
                </a:solidFill>
              </a:rPr>
              <a:t> de </a:t>
            </a:r>
            <a:r>
              <a:rPr lang="en-US" sz="3600" b="1" dirty="0" err="1" smtClean="0">
                <a:solidFill>
                  <a:schemeClr val="accent6"/>
                </a:solidFill>
              </a:rPr>
              <a:t>Barragens</a:t>
            </a:r>
            <a:r>
              <a:rPr lang="en-US" sz="3600" b="1" dirty="0" smtClean="0">
                <a:solidFill>
                  <a:schemeClr val="accent6"/>
                </a:solidFill>
              </a:rPr>
              <a:t> (TADS)</a:t>
            </a:r>
            <a:endParaRPr lang="en-US" sz="3600" b="1" dirty="0">
              <a:solidFill>
                <a:schemeClr val="accent6"/>
              </a:solidFill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chemeClr val="accent6"/>
                </a:solidFill>
                <a:hlinkClick r:id="rId3"/>
              </a:rPr>
              <a:t>http://usasearch.fema.gov/search?query=609dvd&amp;affiliate=fema</a:t>
            </a:r>
            <a:endParaRPr lang="en-US" sz="2800" b="1" dirty="0" smtClean="0">
              <a:solidFill>
                <a:schemeClr val="accent6"/>
              </a:solidFill>
            </a:endParaRPr>
          </a:p>
          <a:p>
            <a:r>
              <a:rPr lang="en-US" sz="2800" dirty="0" err="1" smtClean="0"/>
              <a:t>Preparação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 smtClean="0"/>
              <a:t>realizar</a:t>
            </a:r>
            <a:r>
              <a:rPr lang="en-US" sz="2800" dirty="0" smtClean="0"/>
              <a:t> a </a:t>
            </a:r>
            <a:r>
              <a:rPr lang="en-US" sz="2800" dirty="0" err="1" smtClean="0"/>
              <a:t>Inspeção</a:t>
            </a:r>
            <a:r>
              <a:rPr lang="en-US" sz="2800" dirty="0" smtClean="0"/>
              <a:t> de </a:t>
            </a:r>
            <a:r>
              <a:rPr lang="en-US" sz="2800" dirty="0" err="1" smtClean="0"/>
              <a:t>Segurança</a:t>
            </a:r>
            <a:r>
              <a:rPr lang="en-US" sz="2800" dirty="0" smtClean="0"/>
              <a:t> de </a:t>
            </a:r>
            <a:r>
              <a:rPr lang="en-US" sz="2800" dirty="0" err="1" smtClean="0"/>
              <a:t>Barragens</a:t>
            </a:r>
            <a:r>
              <a:rPr lang="en-US" sz="2800" dirty="0" smtClean="0"/>
              <a:t>.  </a:t>
            </a:r>
          </a:p>
          <a:p>
            <a:r>
              <a:rPr lang="en-US" sz="2800" dirty="0" err="1" smtClean="0"/>
              <a:t>Documentar</a:t>
            </a:r>
            <a:r>
              <a:rPr lang="en-US" sz="2800" dirty="0" smtClean="0"/>
              <a:t> </a:t>
            </a:r>
            <a:r>
              <a:rPr lang="en-US" sz="2800" dirty="0" err="1" smtClean="0"/>
              <a:t>e</a:t>
            </a:r>
            <a:r>
              <a:rPr lang="en-US" sz="2800" dirty="0" smtClean="0"/>
              <a:t> </a:t>
            </a:r>
            <a:r>
              <a:rPr lang="en-US" sz="2800" dirty="0" err="1" smtClean="0"/>
              <a:t>relatar</a:t>
            </a:r>
            <a:r>
              <a:rPr lang="en-US" sz="2800" dirty="0" smtClean="0"/>
              <a:t> </a:t>
            </a:r>
            <a:r>
              <a:rPr lang="en-US" sz="2800" dirty="0" err="1" smtClean="0"/>
              <a:t>os</a:t>
            </a:r>
            <a:r>
              <a:rPr lang="en-US" sz="2800" dirty="0" smtClean="0"/>
              <a:t> </a:t>
            </a:r>
            <a:r>
              <a:rPr lang="en-US" sz="2800" dirty="0" err="1" smtClean="0"/>
              <a:t>resultados</a:t>
            </a:r>
            <a:r>
              <a:rPr lang="en-US" sz="2800" dirty="0" smtClean="0"/>
              <a:t> de </a:t>
            </a:r>
            <a:r>
              <a:rPr lang="en-US" sz="2800" dirty="0" err="1" smtClean="0"/>
              <a:t>Inspeção</a:t>
            </a:r>
            <a:r>
              <a:rPr lang="en-US" sz="2800" dirty="0" smtClean="0"/>
              <a:t> de </a:t>
            </a:r>
            <a:r>
              <a:rPr lang="en-US" sz="2800" dirty="0" err="1" smtClean="0"/>
              <a:t>Segurança</a:t>
            </a:r>
            <a:r>
              <a:rPr lang="en-US" sz="2800" dirty="0" smtClean="0"/>
              <a:t> de </a:t>
            </a:r>
            <a:r>
              <a:rPr lang="en-US" sz="2800" dirty="0" err="1" smtClean="0"/>
              <a:t>Barragens</a:t>
            </a:r>
            <a:r>
              <a:rPr lang="en-US" sz="2800" dirty="0" smtClean="0"/>
              <a:t>. </a:t>
            </a:r>
          </a:p>
          <a:p>
            <a:r>
              <a:rPr lang="en-US" sz="2800" dirty="0" err="1" smtClean="0"/>
              <a:t>Inspeção</a:t>
            </a:r>
            <a:r>
              <a:rPr lang="en-US" sz="2800" dirty="0" smtClean="0"/>
              <a:t> de </a:t>
            </a:r>
            <a:r>
              <a:rPr lang="en-US" sz="2800" dirty="0" err="1" smtClean="0"/>
              <a:t>Barragens</a:t>
            </a:r>
            <a:r>
              <a:rPr lang="en-US" sz="2800" dirty="0" smtClean="0"/>
              <a:t> de </a:t>
            </a:r>
            <a:r>
              <a:rPr lang="en-US" sz="2800" dirty="0" err="1" smtClean="0"/>
              <a:t>Aterro</a:t>
            </a:r>
            <a:r>
              <a:rPr lang="en-US" sz="2800" dirty="0" smtClean="0"/>
              <a:t>. </a:t>
            </a:r>
          </a:p>
          <a:p>
            <a:r>
              <a:rPr lang="en-US" sz="2800" dirty="0" err="1" smtClean="0"/>
              <a:t>Inspeção</a:t>
            </a:r>
            <a:r>
              <a:rPr lang="en-US" sz="2800" dirty="0" smtClean="0"/>
              <a:t> de </a:t>
            </a:r>
            <a:r>
              <a:rPr lang="en-US" sz="2800" dirty="0" err="1" smtClean="0"/>
              <a:t>Barragens</a:t>
            </a:r>
            <a:r>
              <a:rPr lang="en-US" sz="2800" dirty="0" smtClean="0"/>
              <a:t> de </a:t>
            </a:r>
            <a:r>
              <a:rPr lang="en-US" sz="2800" dirty="0" err="1" smtClean="0"/>
              <a:t>Concreto</a:t>
            </a:r>
            <a:r>
              <a:rPr lang="en-US" sz="2800" dirty="0" smtClean="0"/>
              <a:t> </a:t>
            </a:r>
            <a:r>
              <a:rPr lang="en-US" sz="2800" dirty="0" err="1" smtClean="0"/>
              <a:t>e</a:t>
            </a:r>
            <a:r>
              <a:rPr lang="en-US" sz="2800" dirty="0" smtClean="0"/>
              <a:t> </a:t>
            </a:r>
            <a:r>
              <a:rPr lang="en-US" sz="2800" dirty="0" err="1" smtClean="0"/>
              <a:t>Alvenaria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Inspeção</a:t>
            </a:r>
            <a:r>
              <a:rPr lang="en-US" sz="2800" dirty="0" smtClean="0"/>
              <a:t> </a:t>
            </a:r>
            <a:r>
              <a:rPr lang="en-US" sz="2800" dirty="0" err="1" smtClean="0"/>
              <a:t>da</a:t>
            </a:r>
            <a:r>
              <a:rPr lang="en-US" sz="2800" dirty="0" smtClean="0"/>
              <a:t> </a:t>
            </a:r>
            <a:r>
              <a:rPr lang="en-US" sz="2800" dirty="0" err="1" smtClean="0"/>
              <a:t>fundação</a:t>
            </a:r>
            <a:r>
              <a:rPr lang="en-US" sz="2800" dirty="0" smtClean="0"/>
              <a:t>, </a:t>
            </a:r>
            <a:r>
              <a:rPr lang="en-US" sz="2800" dirty="0" err="1" smtClean="0"/>
              <a:t>ombreiras</a:t>
            </a:r>
            <a:r>
              <a:rPr lang="en-US" sz="2800" dirty="0" smtClean="0"/>
              <a:t> </a:t>
            </a:r>
            <a:r>
              <a:rPr lang="en-US" sz="2800" dirty="0" err="1" smtClean="0"/>
              <a:t>e</a:t>
            </a:r>
            <a:r>
              <a:rPr lang="en-US" sz="2800" dirty="0" smtClean="0"/>
              <a:t> </a:t>
            </a:r>
            <a:r>
              <a:rPr lang="en-US" sz="2800" dirty="0" err="1" smtClean="0"/>
              <a:t>margens</a:t>
            </a:r>
            <a:r>
              <a:rPr lang="en-US" sz="2800" dirty="0" smtClean="0"/>
              <a:t> do </a:t>
            </a:r>
            <a:r>
              <a:rPr lang="en-US" sz="2800" dirty="0" err="1" smtClean="0"/>
              <a:t>reservatório</a:t>
            </a:r>
            <a:r>
              <a:rPr lang="en-US" sz="2800" dirty="0" smtClean="0"/>
              <a:t>. </a:t>
            </a:r>
            <a:endParaRPr lang="en-US" sz="28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A3B86C23-0D9A-48E8-8E1A-107224EAABE7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Ferramentas</a:t>
            </a:r>
            <a:r>
              <a:rPr lang="en-US" b="1" dirty="0" smtClean="0">
                <a:solidFill>
                  <a:schemeClr val="accent6"/>
                </a:solidFill>
              </a:rPr>
              <a:t> de </a:t>
            </a:r>
            <a:r>
              <a:rPr lang="en-US" b="1" dirty="0" err="1" smtClean="0">
                <a:solidFill>
                  <a:schemeClr val="accent6"/>
                </a:solidFill>
              </a:rPr>
              <a:t>Treinamento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em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Segurança</a:t>
            </a:r>
            <a:r>
              <a:rPr lang="en-US" b="1" dirty="0" smtClean="0">
                <a:solidFill>
                  <a:schemeClr val="accent6"/>
                </a:solidFill>
              </a:rPr>
              <a:t> de </a:t>
            </a:r>
            <a:r>
              <a:rPr lang="en-US" b="1" dirty="0" err="1" smtClean="0">
                <a:solidFill>
                  <a:schemeClr val="accent6"/>
                </a:solidFill>
              </a:rPr>
              <a:t>Barragens</a:t>
            </a:r>
            <a:r>
              <a:rPr lang="en-US" b="1" dirty="0" smtClean="0">
                <a:solidFill>
                  <a:schemeClr val="accent6"/>
                </a:solidFill>
              </a:rPr>
              <a:t> (TADS) </a:t>
            </a:r>
            <a:r>
              <a:rPr lang="en-US" b="1" dirty="0" err="1" smtClean="0">
                <a:solidFill>
                  <a:schemeClr val="accent6"/>
                </a:solidFill>
              </a:rPr>
              <a:t>continuação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114800"/>
          </a:xfrm>
        </p:spPr>
        <p:txBody>
          <a:bodyPr/>
          <a:lstStyle/>
          <a:p>
            <a:endParaRPr lang="en-US" sz="2800" dirty="0" smtClean="0"/>
          </a:p>
          <a:p>
            <a:r>
              <a:rPr lang="en-US" sz="2800" dirty="0" err="1" smtClean="0"/>
              <a:t>Inspeção</a:t>
            </a:r>
            <a:r>
              <a:rPr lang="en-US" sz="2800" dirty="0" smtClean="0"/>
              <a:t> de </a:t>
            </a:r>
            <a:r>
              <a:rPr lang="en-US" sz="2800" dirty="0" err="1" smtClean="0"/>
              <a:t>Vertedouros</a:t>
            </a:r>
            <a:r>
              <a:rPr lang="en-US" sz="2800" dirty="0" smtClean="0"/>
              <a:t> e </a:t>
            </a:r>
            <a:r>
              <a:rPr lang="en-US" sz="2800" dirty="0" err="1" smtClean="0"/>
              <a:t>Dispositivos</a:t>
            </a:r>
            <a:r>
              <a:rPr lang="en-US" sz="2800" dirty="0" smtClean="0"/>
              <a:t> de </a:t>
            </a:r>
            <a:r>
              <a:rPr lang="en-US" sz="2800" dirty="0" err="1" smtClean="0"/>
              <a:t>descarga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Inspeção</a:t>
            </a:r>
            <a:r>
              <a:rPr lang="en-US" sz="2800" dirty="0" smtClean="0"/>
              <a:t> </a:t>
            </a:r>
            <a:r>
              <a:rPr lang="en-US" sz="2800" dirty="0" err="1" smtClean="0"/>
              <a:t>e</a:t>
            </a:r>
            <a:r>
              <a:rPr lang="en-US" sz="2800" dirty="0" smtClean="0"/>
              <a:t> </a:t>
            </a:r>
            <a:r>
              <a:rPr lang="en-US" sz="2800" dirty="0" err="1" smtClean="0"/>
              <a:t>teste</a:t>
            </a:r>
            <a:r>
              <a:rPr lang="en-US" sz="2800" dirty="0" smtClean="0"/>
              <a:t> de </a:t>
            </a:r>
            <a:r>
              <a:rPr lang="en-US" sz="2800" dirty="0" err="1" smtClean="0"/>
              <a:t>comportas</a:t>
            </a:r>
            <a:r>
              <a:rPr lang="en-US" sz="2800" dirty="0" smtClean="0"/>
              <a:t>, </a:t>
            </a:r>
            <a:r>
              <a:rPr lang="en-US" sz="2800" dirty="0" err="1" smtClean="0"/>
              <a:t>válvulas</a:t>
            </a:r>
            <a:r>
              <a:rPr lang="en-US" sz="2800" dirty="0" smtClean="0"/>
              <a:t> </a:t>
            </a:r>
            <a:r>
              <a:rPr lang="en-US" sz="2800" dirty="0" err="1" smtClean="0"/>
              <a:t>e</a:t>
            </a:r>
            <a:r>
              <a:rPr lang="en-US" sz="2800" dirty="0" smtClean="0"/>
              <a:t> </a:t>
            </a:r>
            <a:r>
              <a:rPr lang="en-US" sz="2800" dirty="0" err="1" smtClean="0"/>
              <a:t>outros</a:t>
            </a:r>
            <a:r>
              <a:rPr lang="en-US" sz="2800" dirty="0" smtClean="0"/>
              <a:t> </a:t>
            </a:r>
            <a:r>
              <a:rPr lang="en-US" sz="2800" dirty="0" err="1" smtClean="0"/>
              <a:t>sistemas</a:t>
            </a:r>
            <a:r>
              <a:rPr lang="en-US" sz="2800" dirty="0" smtClean="0"/>
              <a:t> </a:t>
            </a:r>
            <a:r>
              <a:rPr lang="en-US" sz="2800" dirty="0" err="1" smtClean="0"/>
              <a:t>mecânicos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Instrumentação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 smtClean="0"/>
              <a:t>barragens</a:t>
            </a:r>
            <a:r>
              <a:rPr lang="en-US" sz="2800" dirty="0" smtClean="0"/>
              <a:t> de </a:t>
            </a:r>
            <a:r>
              <a:rPr lang="en-US" sz="2800" dirty="0" err="1" smtClean="0"/>
              <a:t>aterro</a:t>
            </a:r>
            <a:r>
              <a:rPr lang="en-US" sz="2800" dirty="0" smtClean="0"/>
              <a:t> </a:t>
            </a:r>
            <a:r>
              <a:rPr lang="en-US" sz="2800" dirty="0" err="1" smtClean="0"/>
              <a:t>e</a:t>
            </a:r>
            <a:r>
              <a:rPr lang="en-US" sz="2800" dirty="0" smtClean="0"/>
              <a:t> </a:t>
            </a:r>
            <a:r>
              <a:rPr lang="en-US" sz="2800" dirty="0" err="1" smtClean="0"/>
              <a:t>concreto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Identificação</a:t>
            </a:r>
            <a:r>
              <a:rPr lang="en-US" sz="2800" dirty="0" smtClean="0"/>
              <a:t> de </a:t>
            </a:r>
            <a:r>
              <a:rPr lang="en-US" sz="2800" dirty="0" err="1" smtClean="0"/>
              <a:t>deficiências</a:t>
            </a:r>
            <a:r>
              <a:rPr lang="en-US" sz="2800" dirty="0" smtClean="0"/>
              <a:t> </a:t>
            </a:r>
            <a:r>
              <a:rPr lang="en-US" sz="2800" dirty="0" err="1" smtClean="0"/>
              <a:t>materiais</a:t>
            </a:r>
            <a:endParaRPr lang="en-US" sz="2800" dirty="0" smtClean="0"/>
          </a:p>
          <a:p>
            <a:r>
              <a:rPr lang="en-US" sz="2800" dirty="0" err="1" smtClean="0"/>
              <a:t>Avaliação</a:t>
            </a:r>
            <a:r>
              <a:rPr lang="en-US" sz="2800" dirty="0" smtClean="0"/>
              <a:t> do </a:t>
            </a:r>
            <a:r>
              <a:rPr lang="en-US" sz="2800" dirty="0" err="1" smtClean="0"/>
              <a:t>Mecanismo</a:t>
            </a:r>
            <a:r>
              <a:rPr lang="en-US" sz="2800" dirty="0" smtClean="0"/>
              <a:t> de </a:t>
            </a:r>
            <a:r>
              <a:rPr lang="en-US" sz="2800" dirty="0" err="1" smtClean="0"/>
              <a:t>Preparação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 smtClean="0"/>
              <a:t>Emergências</a:t>
            </a:r>
            <a:r>
              <a:rPr lang="en-US" sz="2800" dirty="0" smtClean="0"/>
              <a:t>. </a:t>
            </a:r>
          </a:p>
          <a:p>
            <a:pPr>
              <a:lnSpc>
                <a:spcPct val="80000"/>
              </a:lnSpc>
            </a:pPr>
            <a:endParaRPr lang="en-US" sz="28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A3B86C23-0D9A-48E8-8E1A-107224EAABE7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792162"/>
          </a:xfrm>
        </p:spPr>
        <p:txBody>
          <a:bodyPr/>
          <a:lstStyle/>
          <a:p>
            <a:r>
              <a:rPr lang="en-US" sz="4000" b="1" dirty="0" err="1" smtClean="0">
                <a:solidFill>
                  <a:schemeClr val="accent6"/>
                </a:solidFill>
              </a:rPr>
              <a:t>Pacote</a:t>
            </a:r>
            <a:r>
              <a:rPr lang="en-US" sz="4000" b="1" dirty="0" smtClean="0">
                <a:solidFill>
                  <a:schemeClr val="accent6"/>
                </a:solidFill>
              </a:rPr>
              <a:t> de Pre-</a:t>
            </a:r>
            <a:r>
              <a:rPr lang="en-US" sz="4000" b="1" dirty="0" err="1" smtClean="0">
                <a:solidFill>
                  <a:schemeClr val="accent6"/>
                </a:solidFill>
              </a:rPr>
              <a:t>Inspeção</a:t>
            </a:r>
            <a:endParaRPr lang="en-US" sz="4000" b="1" dirty="0">
              <a:solidFill>
                <a:schemeClr val="accent6"/>
              </a:solidFill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534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 err="1" smtClean="0">
                <a:solidFill>
                  <a:schemeClr val="accent6"/>
                </a:solidFill>
              </a:rPr>
              <a:t>Mapa</a:t>
            </a:r>
            <a:r>
              <a:rPr lang="en-US" sz="2800" b="1" dirty="0" smtClean="0">
                <a:solidFill>
                  <a:schemeClr val="accent6"/>
                </a:solidFill>
              </a:rPr>
              <a:t> de </a:t>
            </a:r>
            <a:r>
              <a:rPr lang="en-US" sz="2800" b="1" dirty="0" err="1" smtClean="0">
                <a:solidFill>
                  <a:schemeClr val="accent6"/>
                </a:solidFill>
              </a:rPr>
              <a:t>acesso</a:t>
            </a:r>
            <a:r>
              <a:rPr lang="en-US" sz="2800" b="1" dirty="0" smtClean="0">
                <a:solidFill>
                  <a:schemeClr val="accent6"/>
                </a:solidFill>
              </a:rPr>
              <a:t> do </a:t>
            </a:r>
            <a:r>
              <a:rPr lang="en-US" sz="2800" b="1" dirty="0" err="1" smtClean="0">
                <a:solidFill>
                  <a:schemeClr val="accent6"/>
                </a:solidFill>
              </a:rPr>
              <a:t>projeto</a:t>
            </a:r>
            <a:r>
              <a:rPr lang="en-US" sz="2800" b="1" dirty="0" smtClean="0">
                <a:solidFill>
                  <a:schemeClr val="accent6"/>
                </a:solidFill>
              </a:rPr>
              <a:t>, </a:t>
            </a:r>
            <a:r>
              <a:rPr lang="en-US" sz="2800" b="1" dirty="0" err="1" smtClean="0">
                <a:solidFill>
                  <a:schemeClr val="accent6"/>
                </a:solidFill>
              </a:rPr>
              <a:t>incluindo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informações</a:t>
            </a:r>
            <a:r>
              <a:rPr lang="en-US" sz="2800" b="1" dirty="0" smtClean="0">
                <a:solidFill>
                  <a:schemeClr val="accent6"/>
                </a:solidFill>
              </a:rPr>
              <a:t> de GPS</a:t>
            </a:r>
          </a:p>
          <a:p>
            <a:pPr>
              <a:lnSpc>
                <a:spcPct val="80000"/>
              </a:lnSpc>
            </a:pPr>
            <a:r>
              <a:rPr lang="en-US" sz="2800" b="1" dirty="0" err="1" smtClean="0">
                <a:solidFill>
                  <a:schemeClr val="accent6"/>
                </a:solidFill>
              </a:rPr>
              <a:t>Histórico</a:t>
            </a:r>
            <a:r>
              <a:rPr lang="en-US" sz="2800" b="1" dirty="0" smtClean="0">
                <a:solidFill>
                  <a:schemeClr val="accent6"/>
                </a:solidFill>
              </a:rPr>
              <a:t> de </a:t>
            </a:r>
            <a:r>
              <a:rPr lang="en-US" sz="2800" b="1" dirty="0" err="1" smtClean="0">
                <a:solidFill>
                  <a:schemeClr val="accent6"/>
                </a:solidFill>
              </a:rPr>
              <a:t>deficiências</a:t>
            </a:r>
            <a:r>
              <a:rPr lang="en-US" sz="2800" b="1" dirty="0" smtClean="0">
                <a:solidFill>
                  <a:schemeClr val="accent6"/>
                </a:solidFill>
              </a:rPr>
              <a:t> e </a:t>
            </a:r>
            <a:r>
              <a:rPr lang="en-US" sz="2800" b="1" dirty="0" err="1" smtClean="0">
                <a:solidFill>
                  <a:schemeClr val="accent6"/>
                </a:solidFill>
              </a:rPr>
              <a:t>medidas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corretivas</a:t>
            </a:r>
            <a:endParaRPr lang="en-US" sz="2800" b="1" dirty="0" smtClean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b="1" dirty="0" err="1" smtClean="0">
                <a:solidFill>
                  <a:schemeClr val="accent6"/>
                </a:solidFill>
              </a:rPr>
              <a:t>Resumos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técnicos</a:t>
            </a:r>
            <a:endParaRPr lang="en-US" sz="2800" b="1" dirty="0" smtClean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b="1" dirty="0" err="1" smtClean="0">
                <a:solidFill>
                  <a:schemeClr val="accent6"/>
                </a:solidFill>
              </a:rPr>
              <a:t>Procedimentos</a:t>
            </a:r>
            <a:r>
              <a:rPr lang="en-US" sz="2800" b="1" dirty="0" smtClean="0">
                <a:solidFill>
                  <a:schemeClr val="accent6"/>
                </a:solidFill>
              </a:rPr>
              <a:t> de </a:t>
            </a:r>
            <a:r>
              <a:rPr lang="en-US" sz="2800" b="1" dirty="0" err="1" smtClean="0">
                <a:solidFill>
                  <a:schemeClr val="accent6"/>
                </a:solidFill>
              </a:rPr>
              <a:t>operações</a:t>
            </a:r>
            <a:r>
              <a:rPr lang="en-US" sz="2800" b="1" dirty="0" smtClean="0">
                <a:solidFill>
                  <a:schemeClr val="accent6"/>
                </a:solidFill>
              </a:rPr>
              <a:t> do </a:t>
            </a:r>
            <a:r>
              <a:rPr lang="en-US" sz="2800" b="1" dirty="0" err="1" smtClean="0">
                <a:solidFill>
                  <a:schemeClr val="accent6"/>
                </a:solidFill>
              </a:rPr>
              <a:t>reservatório</a:t>
            </a:r>
            <a:endParaRPr lang="en-US" sz="2800" b="1" dirty="0" smtClean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b="1" dirty="0" err="1" smtClean="0">
                <a:solidFill>
                  <a:schemeClr val="accent6"/>
                </a:solidFill>
              </a:rPr>
              <a:t>Avaliação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e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gráficos</a:t>
            </a:r>
            <a:r>
              <a:rPr lang="en-US" sz="2800" b="1" dirty="0" smtClean="0">
                <a:solidFill>
                  <a:schemeClr val="accent6"/>
                </a:solidFill>
              </a:rPr>
              <a:t> de dados de </a:t>
            </a:r>
            <a:r>
              <a:rPr lang="en-US" sz="2800" b="1" dirty="0" err="1" smtClean="0">
                <a:solidFill>
                  <a:schemeClr val="accent6"/>
                </a:solidFill>
              </a:rPr>
              <a:t>instrumentação</a:t>
            </a:r>
            <a:endParaRPr lang="en-US" sz="2800" b="1" dirty="0" smtClean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chemeClr val="accent6"/>
                </a:solidFill>
              </a:rPr>
              <a:t>Dados do </a:t>
            </a:r>
            <a:r>
              <a:rPr lang="en-US" sz="2800" b="1" dirty="0" err="1" smtClean="0">
                <a:solidFill>
                  <a:schemeClr val="accent6"/>
                </a:solidFill>
              </a:rPr>
              <a:t>projeto</a:t>
            </a:r>
            <a:r>
              <a:rPr lang="en-US" sz="2800" b="1" dirty="0" smtClean="0">
                <a:solidFill>
                  <a:schemeClr val="accent6"/>
                </a:solidFill>
              </a:rPr>
              <a:t>, layout </a:t>
            </a:r>
            <a:r>
              <a:rPr lang="en-US" sz="2800" b="1" dirty="0" err="1" smtClean="0">
                <a:solidFill>
                  <a:schemeClr val="accent6"/>
                </a:solidFill>
              </a:rPr>
              <a:t>e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desenhos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típicos</a:t>
            </a:r>
            <a:endParaRPr lang="en-US" sz="2800" b="1" dirty="0" smtClean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chemeClr val="accent6"/>
                </a:solidFill>
              </a:rPr>
              <a:t>OMRR &amp; </a:t>
            </a:r>
            <a:r>
              <a:rPr lang="en-US" sz="2800" b="1" dirty="0" err="1" smtClean="0">
                <a:solidFill>
                  <a:schemeClr val="accent6"/>
                </a:solidFill>
              </a:rPr>
              <a:t>Responsabilidades</a:t>
            </a:r>
            <a:endParaRPr lang="en-US" sz="2800" b="1" dirty="0" smtClean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b="1" dirty="0" err="1" smtClean="0">
                <a:solidFill>
                  <a:schemeClr val="accent6"/>
                </a:solidFill>
              </a:rPr>
              <a:t>Parcelas</a:t>
            </a:r>
            <a:r>
              <a:rPr lang="en-US" sz="2800" b="1" dirty="0" smtClean="0">
                <a:solidFill>
                  <a:schemeClr val="accent6"/>
                </a:solidFill>
              </a:rPr>
              <a:t> de </a:t>
            </a:r>
            <a:r>
              <a:rPr lang="en-US" sz="2800" b="1" dirty="0" err="1" smtClean="0">
                <a:solidFill>
                  <a:schemeClr val="accent6"/>
                </a:solidFill>
              </a:rPr>
              <a:t>Perfis</a:t>
            </a:r>
            <a:r>
              <a:rPr lang="en-US" sz="2800" b="1" dirty="0" smtClean="0">
                <a:solidFill>
                  <a:schemeClr val="accent6"/>
                </a:solidFill>
              </a:rPr>
              <a:t> de </a:t>
            </a:r>
            <a:r>
              <a:rPr lang="en-US" sz="2800" b="1" dirty="0" err="1" smtClean="0">
                <a:solidFill>
                  <a:schemeClr val="accent6"/>
                </a:solidFill>
              </a:rPr>
              <a:t>Subsolo</a:t>
            </a:r>
            <a:endParaRPr lang="en-US" sz="2800" b="1" dirty="0" smtClean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b="1" dirty="0" err="1" smtClean="0">
                <a:solidFill>
                  <a:schemeClr val="accent6"/>
                </a:solidFill>
              </a:rPr>
              <a:t>Registro</a:t>
            </a:r>
            <a:r>
              <a:rPr lang="en-US" sz="2800" b="1" dirty="0" smtClean="0">
                <a:solidFill>
                  <a:schemeClr val="accent6"/>
                </a:solidFill>
              </a:rPr>
              <a:t> de </a:t>
            </a:r>
            <a:r>
              <a:rPr lang="en-US" sz="2800" b="1" dirty="0" err="1" smtClean="0">
                <a:solidFill>
                  <a:schemeClr val="accent6"/>
                </a:solidFill>
              </a:rPr>
              <a:t>perfuração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típicos</a:t>
            </a:r>
            <a:endParaRPr lang="en-US" sz="2800" b="1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A3B86C23-0D9A-48E8-8E1A-107224EAABE7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sz="4000" b="1" dirty="0" err="1" smtClean="0">
                <a:solidFill>
                  <a:schemeClr val="accent6"/>
                </a:solidFill>
              </a:rPr>
              <a:t>Pacote</a:t>
            </a:r>
            <a:r>
              <a:rPr lang="en-US" sz="4000" b="1" dirty="0" smtClean="0">
                <a:solidFill>
                  <a:schemeClr val="accent6"/>
                </a:solidFill>
              </a:rPr>
              <a:t> de Pre-</a:t>
            </a:r>
            <a:r>
              <a:rPr lang="en-US" sz="4000" b="1" dirty="0" err="1" smtClean="0">
                <a:solidFill>
                  <a:schemeClr val="accent6"/>
                </a:solidFill>
              </a:rPr>
              <a:t>Inspeção</a:t>
            </a:r>
            <a:r>
              <a:rPr lang="en-US" sz="4000" b="1" dirty="0" smtClean="0">
                <a:solidFill>
                  <a:schemeClr val="accent6"/>
                </a:solidFill>
              </a:rPr>
              <a:t> (cont’d)</a:t>
            </a:r>
            <a:endParaRPr lang="en-US" sz="4000" b="1" dirty="0">
              <a:solidFill>
                <a:schemeClr val="accent6"/>
              </a:solidFill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534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 err="1" smtClean="0">
                <a:solidFill>
                  <a:schemeClr val="accent6"/>
                </a:solidFill>
              </a:rPr>
              <a:t>Lista</a:t>
            </a:r>
            <a:r>
              <a:rPr lang="en-US" sz="2800" b="1" dirty="0" smtClean="0">
                <a:solidFill>
                  <a:schemeClr val="accent6"/>
                </a:solidFill>
              </a:rPr>
              <a:t> de </a:t>
            </a:r>
            <a:r>
              <a:rPr lang="en-US" sz="2800" b="1" dirty="0" err="1" smtClean="0">
                <a:solidFill>
                  <a:schemeClr val="accent6"/>
                </a:solidFill>
              </a:rPr>
              <a:t>documentos</a:t>
            </a:r>
            <a:r>
              <a:rPr lang="en-US" sz="2800" b="1" dirty="0" smtClean="0">
                <a:solidFill>
                  <a:schemeClr val="accent6"/>
                </a:solidFill>
              </a:rPr>
              <a:t> de </a:t>
            </a:r>
            <a:r>
              <a:rPr lang="en-US" sz="2800" b="1" dirty="0" err="1" smtClean="0">
                <a:solidFill>
                  <a:schemeClr val="accent6"/>
                </a:solidFill>
              </a:rPr>
              <a:t>projeto</a:t>
            </a:r>
            <a:r>
              <a:rPr lang="en-US" sz="2800" b="1" dirty="0" smtClean="0">
                <a:solidFill>
                  <a:schemeClr val="accent6"/>
                </a:solidFill>
              </a:rPr>
              <a:t> / dados de </a:t>
            </a:r>
            <a:r>
              <a:rPr lang="en-US" sz="2800" b="1" dirty="0" err="1" smtClean="0">
                <a:solidFill>
                  <a:schemeClr val="accent6"/>
                </a:solidFill>
              </a:rPr>
              <a:t>engenharia</a:t>
            </a:r>
            <a:endParaRPr lang="en-US" sz="2800" b="1" dirty="0" smtClean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chemeClr val="accent6"/>
                </a:solidFill>
              </a:rPr>
              <a:t>As </a:t>
            </a:r>
            <a:r>
              <a:rPr lang="en-US" sz="2800" b="1" dirty="0" err="1" smtClean="0">
                <a:solidFill>
                  <a:schemeClr val="accent6"/>
                </a:solidFill>
              </a:rPr>
              <a:t>listas</a:t>
            </a:r>
            <a:r>
              <a:rPr lang="en-US" sz="2800" b="1" dirty="0" smtClean="0">
                <a:solidFill>
                  <a:schemeClr val="accent6"/>
                </a:solidFill>
              </a:rPr>
              <a:t> de </a:t>
            </a:r>
            <a:r>
              <a:rPr lang="en-US" sz="2800" b="1" dirty="0" err="1" smtClean="0">
                <a:solidFill>
                  <a:schemeClr val="accent6"/>
                </a:solidFill>
              </a:rPr>
              <a:t>verificação</a:t>
            </a:r>
            <a:endParaRPr lang="en-US" sz="2800" b="1" dirty="0" smtClean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b="1" dirty="0" err="1" smtClean="0">
                <a:solidFill>
                  <a:schemeClr val="accent6"/>
                </a:solidFill>
              </a:rPr>
              <a:t>Resultados</a:t>
            </a:r>
            <a:r>
              <a:rPr lang="en-US" sz="2800" b="1" dirty="0" smtClean="0">
                <a:solidFill>
                  <a:schemeClr val="accent6"/>
                </a:solidFill>
              </a:rPr>
              <a:t> das </a:t>
            </a:r>
            <a:r>
              <a:rPr lang="en-US" sz="2800" b="1" dirty="0" err="1" smtClean="0">
                <a:solidFill>
                  <a:schemeClr val="accent6"/>
                </a:solidFill>
              </a:rPr>
              <a:t>Inspeções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anuais</a:t>
            </a:r>
            <a:r>
              <a:rPr lang="en-US" sz="2800" b="1" dirty="0" smtClean="0">
                <a:solidFill>
                  <a:schemeClr val="accent6"/>
                </a:solidFill>
              </a:rPr>
              <a:t> e a </a:t>
            </a:r>
            <a:r>
              <a:rPr lang="en-US" sz="2800" b="1" dirty="0" err="1" smtClean="0">
                <a:solidFill>
                  <a:schemeClr val="accent6"/>
                </a:solidFill>
              </a:rPr>
              <a:t>situação</a:t>
            </a:r>
            <a:r>
              <a:rPr lang="en-US" sz="2800" b="1" dirty="0" smtClean="0">
                <a:solidFill>
                  <a:schemeClr val="accent6"/>
                </a:solidFill>
              </a:rPr>
              <a:t> dos </a:t>
            </a:r>
            <a:r>
              <a:rPr lang="en-US" sz="2800" b="1" dirty="0" err="1" smtClean="0">
                <a:solidFill>
                  <a:schemeClr val="accent6"/>
                </a:solidFill>
              </a:rPr>
              <a:t>itens</a:t>
            </a:r>
            <a:r>
              <a:rPr lang="en-US" sz="2800" b="1" dirty="0" smtClean="0">
                <a:solidFill>
                  <a:schemeClr val="accent6"/>
                </a:solidFill>
              </a:rPr>
              <a:t> de </a:t>
            </a:r>
            <a:r>
              <a:rPr lang="en-US" sz="2800" b="1" dirty="0" err="1" smtClean="0">
                <a:solidFill>
                  <a:schemeClr val="accent6"/>
                </a:solidFill>
              </a:rPr>
              <a:t>ações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recomendadas</a:t>
            </a:r>
            <a:endParaRPr lang="en-US" sz="2800" b="1" dirty="0" smtClean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b="1" dirty="0" err="1" smtClean="0">
                <a:solidFill>
                  <a:schemeClr val="accent6"/>
                </a:solidFill>
              </a:rPr>
              <a:t>Necessidade</a:t>
            </a:r>
            <a:r>
              <a:rPr lang="en-US" sz="2800" b="1" dirty="0" smtClean="0">
                <a:solidFill>
                  <a:schemeClr val="accent6"/>
                </a:solidFill>
              </a:rPr>
              <a:t> de </a:t>
            </a:r>
            <a:r>
              <a:rPr lang="en-US" sz="2800" b="1" dirty="0" err="1" smtClean="0">
                <a:solidFill>
                  <a:schemeClr val="accent6"/>
                </a:solidFill>
              </a:rPr>
              <a:t>atualização</a:t>
            </a:r>
            <a:r>
              <a:rPr lang="en-US" sz="2800" b="1" dirty="0" smtClean="0">
                <a:solidFill>
                  <a:schemeClr val="accent6"/>
                </a:solidFill>
              </a:rPr>
              <a:t> dos </a:t>
            </a:r>
            <a:r>
              <a:rPr lang="en-US" sz="2800" b="1" dirty="0" err="1" smtClean="0">
                <a:solidFill>
                  <a:schemeClr val="accent6"/>
                </a:solidFill>
              </a:rPr>
              <a:t>parâmetros</a:t>
            </a:r>
            <a:r>
              <a:rPr lang="en-US" sz="2800" b="1" dirty="0" smtClean="0">
                <a:solidFill>
                  <a:schemeClr val="accent6"/>
                </a:solidFill>
              </a:rPr>
              <a:t> de </a:t>
            </a:r>
            <a:r>
              <a:rPr lang="en-US" sz="2800" b="1" dirty="0" err="1" smtClean="0">
                <a:solidFill>
                  <a:schemeClr val="accent6"/>
                </a:solidFill>
              </a:rPr>
              <a:t>projeto</a:t>
            </a:r>
            <a:r>
              <a:rPr lang="en-US" sz="2800" b="1" dirty="0" smtClean="0">
                <a:solidFill>
                  <a:schemeClr val="accent6"/>
                </a:solidFill>
              </a:rPr>
              <a:t>, </a:t>
            </a:r>
            <a:r>
              <a:rPr lang="en-US" sz="2800" b="1" dirty="0" err="1" smtClean="0">
                <a:solidFill>
                  <a:schemeClr val="accent6"/>
                </a:solidFill>
              </a:rPr>
              <a:t>por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exemplo</a:t>
            </a:r>
            <a:r>
              <a:rPr lang="en-US" sz="2800" b="1" dirty="0" smtClean="0">
                <a:solidFill>
                  <a:schemeClr val="accent6"/>
                </a:solidFill>
              </a:rPr>
              <a:t>, </a:t>
            </a:r>
            <a:r>
              <a:rPr lang="en-US" sz="2800" b="1" dirty="0" err="1" smtClean="0">
                <a:solidFill>
                  <a:schemeClr val="accent6"/>
                </a:solidFill>
              </a:rPr>
              <a:t>hidráulicos</a:t>
            </a:r>
            <a:r>
              <a:rPr lang="en-US" sz="2800" b="1" dirty="0" smtClean="0">
                <a:solidFill>
                  <a:schemeClr val="accent6"/>
                </a:solidFill>
              </a:rPr>
              <a:t>, </a:t>
            </a:r>
            <a:r>
              <a:rPr lang="en-US" sz="2800" b="1" dirty="0" err="1" smtClean="0">
                <a:solidFill>
                  <a:schemeClr val="accent6"/>
                </a:solidFill>
              </a:rPr>
              <a:t>sísmicos</a:t>
            </a:r>
            <a:r>
              <a:rPr lang="en-US" sz="2800" b="1" dirty="0" smtClean="0">
                <a:solidFill>
                  <a:schemeClr val="accent6"/>
                </a:solidFill>
              </a:rPr>
              <a:t>, </a:t>
            </a:r>
            <a:r>
              <a:rPr lang="en-US" sz="2800" b="1" dirty="0" err="1" smtClean="0">
                <a:solidFill>
                  <a:schemeClr val="accent6"/>
                </a:solidFill>
              </a:rPr>
              <a:t>estruturais</a:t>
            </a:r>
            <a:r>
              <a:rPr lang="en-US" sz="2800" b="1" dirty="0" smtClean="0">
                <a:solidFill>
                  <a:schemeClr val="accent6"/>
                </a:solidFill>
              </a:rPr>
              <a:t>, HSS</a:t>
            </a:r>
          </a:p>
          <a:p>
            <a:pPr>
              <a:lnSpc>
                <a:spcPct val="80000"/>
              </a:lnSpc>
            </a:pPr>
            <a:r>
              <a:rPr lang="en-US" sz="2800" b="1" dirty="0" err="1" smtClean="0">
                <a:solidFill>
                  <a:schemeClr val="accent6"/>
                </a:solidFill>
              </a:rPr>
              <a:t>Resumo</a:t>
            </a:r>
            <a:r>
              <a:rPr lang="en-US" sz="2800" b="1" dirty="0" smtClean="0">
                <a:solidFill>
                  <a:schemeClr val="accent6"/>
                </a:solidFill>
              </a:rPr>
              <a:t> do </a:t>
            </a:r>
            <a:r>
              <a:rPr lang="en-US" sz="2800" b="1" dirty="0" err="1" smtClean="0">
                <a:solidFill>
                  <a:schemeClr val="accent6"/>
                </a:solidFill>
              </a:rPr>
              <a:t>desempenho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passado</a:t>
            </a:r>
            <a:endParaRPr lang="en-US" sz="2800" b="1" dirty="0" smtClean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b="1" dirty="0" err="1" smtClean="0">
                <a:solidFill>
                  <a:schemeClr val="accent6"/>
                </a:solidFill>
              </a:rPr>
              <a:t>Resumo</a:t>
            </a:r>
            <a:r>
              <a:rPr lang="en-US" sz="2800" b="1" dirty="0" smtClean="0">
                <a:solidFill>
                  <a:schemeClr val="accent6"/>
                </a:solidFill>
              </a:rPr>
              <a:t> de </a:t>
            </a:r>
            <a:r>
              <a:rPr lang="en-US" sz="2800" b="1" dirty="0" err="1" smtClean="0">
                <a:solidFill>
                  <a:schemeClr val="accent6"/>
                </a:solidFill>
              </a:rPr>
              <a:t>Inspeções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na</a:t>
            </a:r>
            <a:r>
              <a:rPr lang="en-US" sz="2800" b="1" dirty="0" smtClean="0">
                <a:solidFill>
                  <a:schemeClr val="accent6"/>
                </a:solidFill>
              </a:rPr>
              <a:t> Ponte</a:t>
            </a:r>
          </a:p>
          <a:p>
            <a:pPr>
              <a:lnSpc>
                <a:spcPct val="80000"/>
              </a:lnSpc>
            </a:pPr>
            <a:r>
              <a:rPr lang="en-US" sz="2800" b="1" dirty="0" err="1" smtClean="0">
                <a:solidFill>
                  <a:schemeClr val="accent6"/>
                </a:solidFill>
              </a:rPr>
              <a:t>Reavaliação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da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condição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sísmica</a:t>
            </a:r>
            <a:endParaRPr lang="en-US" sz="2800" b="1" dirty="0" smtClean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b="1" dirty="0" err="1" smtClean="0">
                <a:solidFill>
                  <a:schemeClr val="accent6"/>
                </a:solidFill>
              </a:rPr>
              <a:t>Reavaliação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da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condição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Hidrológica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endParaRPr lang="en-US" sz="28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A3B86C23-0D9A-48E8-8E1A-107224EAABE7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6"/>
                </a:solidFill>
              </a:rPr>
              <a:t>Plano de </a:t>
            </a:r>
            <a:r>
              <a:rPr lang="en-US" sz="4000" b="1" dirty="0" err="1" smtClean="0">
                <a:solidFill>
                  <a:schemeClr val="accent6"/>
                </a:solidFill>
              </a:rPr>
              <a:t>Inspeção</a:t>
            </a:r>
            <a:r>
              <a:rPr lang="en-US" sz="4000" b="1" dirty="0" smtClean="0">
                <a:solidFill>
                  <a:schemeClr val="accent6"/>
                </a:solidFill>
              </a:rPr>
              <a:t> </a:t>
            </a:r>
            <a:endParaRPr lang="en-US" sz="4000" b="1" dirty="0">
              <a:solidFill>
                <a:schemeClr val="accent6"/>
              </a:solidFill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83820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 err="1" smtClean="0">
                <a:solidFill>
                  <a:schemeClr val="accent6"/>
                </a:solidFill>
              </a:rPr>
              <a:t>Risco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informado</a:t>
            </a:r>
            <a:endParaRPr lang="en-US" b="1" dirty="0" smtClean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</a:pPr>
            <a:r>
              <a:rPr lang="en-US" b="1" dirty="0" err="1" smtClean="0">
                <a:solidFill>
                  <a:schemeClr val="accent6"/>
                </a:solidFill>
              </a:rPr>
              <a:t>Incorporar</a:t>
            </a:r>
            <a:r>
              <a:rPr lang="en-US" b="1" dirty="0" smtClean="0">
                <a:solidFill>
                  <a:schemeClr val="accent6"/>
                </a:solidFill>
              </a:rPr>
              <a:t>  OCA</a:t>
            </a:r>
          </a:p>
          <a:p>
            <a:pPr>
              <a:lnSpc>
                <a:spcPct val="80000"/>
              </a:lnSpc>
            </a:pPr>
            <a:r>
              <a:rPr lang="en-US" b="1" dirty="0" err="1" smtClean="0">
                <a:solidFill>
                  <a:schemeClr val="accent6"/>
                </a:solidFill>
              </a:rPr>
              <a:t>Incluir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competências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técnicas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necessárias</a:t>
            </a:r>
            <a:r>
              <a:rPr lang="en-US" b="1" dirty="0" smtClean="0">
                <a:solidFill>
                  <a:schemeClr val="accent6"/>
                </a:solidFill>
              </a:rPr>
              <a:t>, </a:t>
            </a:r>
            <a:r>
              <a:rPr lang="en-US" b="1" dirty="0" err="1" smtClean="0">
                <a:solidFill>
                  <a:schemeClr val="accent6"/>
                </a:solidFill>
              </a:rPr>
              <a:t>itens</a:t>
            </a:r>
            <a:r>
              <a:rPr lang="en-US" b="1" dirty="0" smtClean="0">
                <a:solidFill>
                  <a:schemeClr val="accent6"/>
                </a:solidFill>
              </a:rPr>
              <a:t> de </a:t>
            </a:r>
            <a:r>
              <a:rPr lang="en-US" b="1" dirty="0" err="1" smtClean="0">
                <a:solidFill>
                  <a:schemeClr val="accent6"/>
                </a:solidFill>
              </a:rPr>
              <a:t>equipamento</a:t>
            </a:r>
            <a:r>
              <a:rPr lang="en-US" b="1" dirty="0" smtClean="0">
                <a:solidFill>
                  <a:schemeClr val="accent6"/>
                </a:solidFill>
              </a:rPr>
              <a:t> a ser </a:t>
            </a:r>
            <a:r>
              <a:rPr lang="en-US" b="1" dirty="0" err="1" smtClean="0">
                <a:solidFill>
                  <a:schemeClr val="accent6"/>
                </a:solidFill>
              </a:rPr>
              <a:t>operado</a:t>
            </a:r>
            <a:r>
              <a:rPr lang="en-US" b="1" dirty="0" smtClean="0">
                <a:solidFill>
                  <a:schemeClr val="accent6"/>
                </a:solidFill>
              </a:rPr>
              <a:t>, as </a:t>
            </a:r>
            <a:r>
              <a:rPr lang="en-US" b="1" dirty="0" err="1" smtClean="0">
                <a:solidFill>
                  <a:schemeClr val="accent6"/>
                </a:solidFill>
              </a:rPr>
              <a:t>áreas</a:t>
            </a:r>
            <a:r>
              <a:rPr lang="en-US" b="1" dirty="0" smtClean="0">
                <a:solidFill>
                  <a:schemeClr val="accent6"/>
                </a:solidFill>
              </a:rPr>
              <a:t> a </a:t>
            </a:r>
            <a:r>
              <a:rPr lang="en-US" b="1" dirty="0" err="1" smtClean="0">
                <a:solidFill>
                  <a:schemeClr val="accent6"/>
                </a:solidFill>
              </a:rPr>
              <a:t>serem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inspecionadas</a:t>
            </a:r>
            <a:r>
              <a:rPr lang="en-US" b="1" dirty="0" smtClean="0">
                <a:solidFill>
                  <a:schemeClr val="accent6"/>
                </a:solidFill>
              </a:rPr>
              <a:t>, </a:t>
            </a:r>
            <a:r>
              <a:rPr lang="en-US" b="1" dirty="0" err="1" smtClean="0">
                <a:solidFill>
                  <a:schemeClr val="accent6"/>
                </a:solidFill>
              </a:rPr>
              <a:t>equipamentos</a:t>
            </a:r>
            <a:r>
              <a:rPr lang="en-US" b="1" dirty="0" smtClean="0">
                <a:solidFill>
                  <a:schemeClr val="accent6"/>
                </a:solidFill>
              </a:rPr>
              <a:t> de </a:t>
            </a:r>
            <a:r>
              <a:rPr lang="en-US" b="1" dirty="0" err="1" smtClean="0">
                <a:solidFill>
                  <a:schemeClr val="accent6"/>
                </a:solidFill>
              </a:rPr>
              <a:t>apoio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necessários</a:t>
            </a:r>
            <a:endParaRPr lang="en-US" b="1" dirty="0" smtClean="0">
              <a:solidFill>
                <a:schemeClr val="accent6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b="1" dirty="0" smtClean="0">
                <a:solidFill>
                  <a:schemeClr val="accent6"/>
                </a:solidFill>
              </a:rPr>
              <a:t>HSS</a:t>
            </a:r>
          </a:p>
          <a:p>
            <a:pPr lvl="1">
              <a:lnSpc>
                <a:spcPct val="80000"/>
              </a:lnSpc>
            </a:pPr>
            <a:r>
              <a:rPr lang="en-US" b="1" dirty="0" err="1" smtClean="0">
                <a:solidFill>
                  <a:schemeClr val="accent6"/>
                </a:solidFill>
              </a:rPr>
              <a:t>Estruturas</a:t>
            </a:r>
            <a:r>
              <a:rPr lang="en-US" b="1" dirty="0" smtClean="0">
                <a:solidFill>
                  <a:schemeClr val="accent6"/>
                </a:solidFill>
              </a:rPr>
              <a:t> de </a:t>
            </a:r>
            <a:r>
              <a:rPr lang="en-US" b="1" dirty="0" err="1" smtClean="0">
                <a:solidFill>
                  <a:schemeClr val="accent6"/>
                </a:solidFill>
              </a:rPr>
              <a:t>concreto</a:t>
            </a:r>
            <a:endParaRPr lang="en-US" b="1" dirty="0" smtClean="0">
              <a:solidFill>
                <a:schemeClr val="accent6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b="1" dirty="0" err="1" smtClean="0">
                <a:solidFill>
                  <a:schemeClr val="accent6"/>
                </a:solidFill>
              </a:rPr>
              <a:t>Passagens</a:t>
            </a:r>
            <a:r>
              <a:rPr lang="en-US" b="1" dirty="0" smtClean="0">
                <a:solidFill>
                  <a:schemeClr val="accent6"/>
                </a:solidFill>
              </a:rPr>
              <a:t> de </a:t>
            </a:r>
            <a:r>
              <a:rPr lang="en-US" b="1" dirty="0" err="1" smtClean="0">
                <a:solidFill>
                  <a:schemeClr val="accent6"/>
                </a:solidFill>
              </a:rPr>
              <a:t>água</a:t>
            </a:r>
            <a:endParaRPr lang="en-US" b="1" dirty="0" smtClean="0">
              <a:solidFill>
                <a:schemeClr val="accent6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b="1" dirty="0" err="1" smtClean="0">
                <a:solidFill>
                  <a:schemeClr val="accent6"/>
                </a:solidFill>
              </a:rPr>
              <a:t>Aterros</a:t>
            </a:r>
            <a:endParaRPr lang="en-US" b="1" dirty="0" smtClean="0">
              <a:solidFill>
                <a:schemeClr val="accent6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b="1" dirty="0" err="1" smtClean="0">
                <a:solidFill>
                  <a:schemeClr val="accent6"/>
                </a:solidFill>
              </a:rPr>
              <a:t>Vertedouros</a:t>
            </a:r>
            <a:endParaRPr lang="en-US" b="1" dirty="0" smtClean="0">
              <a:solidFill>
                <a:schemeClr val="accent6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b="1" dirty="0" err="1" smtClean="0">
                <a:solidFill>
                  <a:schemeClr val="accent6"/>
                </a:solidFill>
              </a:rPr>
              <a:t>Instrumentação</a:t>
            </a:r>
            <a:endParaRPr lang="en-US" b="1" dirty="0" smtClean="0">
              <a:solidFill>
                <a:schemeClr val="accent6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b="1" dirty="0" err="1" smtClean="0">
                <a:solidFill>
                  <a:schemeClr val="accent6"/>
                </a:solidFill>
              </a:rPr>
              <a:t>Margem</a:t>
            </a:r>
            <a:r>
              <a:rPr lang="en-US" b="1" dirty="0" smtClean="0">
                <a:solidFill>
                  <a:schemeClr val="accent6"/>
                </a:solidFill>
              </a:rPr>
              <a:t> do </a:t>
            </a:r>
            <a:r>
              <a:rPr lang="en-US" b="1" dirty="0" err="1" smtClean="0">
                <a:solidFill>
                  <a:schemeClr val="accent6"/>
                </a:solidFill>
              </a:rPr>
              <a:t>reservatório</a:t>
            </a:r>
            <a:endParaRPr lang="en-US" b="1" dirty="0" smtClean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</a:pPr>
            <a:endParaRPr lang="en-US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A3B86C23-0D9A-48E8-8E1A-107224EAABE7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/>
          <a:lstStyle/>
          <a:p>
            <a:r>
              <a:rPr lang="en-US" sz="4000" b="1" dirty="0" err="1" smtClean="0">
                <a:solidFill>
                  <a:schemeClr val="accent6"/>
                </a:solidFill>
              </a:rPr>
              <a:t>Nivelamento</a:t>
            </a:r>
            <a:r>
              <a:rPr lang="en-US" sz="4000" b="1" dirty="0" smtClean="0">
                <a:solidFill>
                  <a:schemeClr val="accent6"/>
                </a:solidFill>
              </a:rPr>
              <a:t> </a:t>
            </a:r>
            <a:r>
              <a:rPr lang="en-US" sz="4000" b="1" dirty="0" err="1" smtClean="0">
                <a:solidFill>
                  <a:schemeClr val="accent6"/>
                </a:solidFill>
              </a:rPr>
              <a:t>Pré-Inspeção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772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 err="1" smtClean="0">
                <a:solidFill>
                  <a:schemeClr val="accent6"/>
                </a:solidFill>
              </a:rPr>
              <a:t>Histórico</a:t>
            </a:r>
            <a:r>
              <a:rPr lang="en-US" b="1" dirty="0" smtClean="0">
                <a:solidFill>
                  <a:schemeClr val="accent6"/>
                </a:solidFill>
              </a:rPr>
              <a:t> de </a:t>
            </a:r>
            <a:r>
              <a:rPr lang="en-US" b="1" dirty="0" err="1" smtClean="0">
                <a:solidFill>
                  <a:schemeClr val="accent6"/>
                </a:solidFill>
              </a:rPr>
              <a:t>construção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e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fotos</a:t>
            </a:r>
            <a:endParaRPr lang="en-US" b="1" dirty="0" smtClean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</a:pPr>
            <a:r>
              <a:rPr lang="en-US" b="1" dirty="0" err="1" smtClean="0">
                <a:solidFill>
                  <a:schemeClr val="accent6"/>
                </a:solidFill>
              </a:rPr>
              <a:t>Histórico</a:t>
            </a:r>
            <a:r>
              <a:rPr lang="en-US" b="1" dirty="0" smtClean="0">
                <a:solidFill>
                  <a:schemeClr val="accent6"/>
                </a:solidFill>
              </a:rPr>
              <a:t>  de </a:t>
            </a:r>
            <a:r>
              <a:rPr lang="en-US" b="1" dirty="0" err="1" smtClean="0">
                <a:solidFill>
                  <a:schemeClr val="accent6"/>
                </a:solidFill>
              </a:rPr>
              <a:t>desempenho</a:t>
            </a:r>
            <a:endParaRPr lang="en-US" b="1" dirty="0" smtClean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</a:pPr>
            <a:r>
              <a:rPr lang="en-US" b="1" dirty="0" err="1" smtClean="0">
                <a:solidFill>
                  <a:schemeClr val="accent6"/>
                </a:solidFill>
              </a:rPr>
              <a:t>Resultados</a:t>
            </a:r>
            <a:r>
              <a:rPr lang="en-US" b="1" dirty="0" smtClean="0">
                <a:solidFill>
                  <a:schemeClr val="accent6"/>
                </a:solidFill>
              </a:rPr>
              <a:t>  PFMA</a:t>
            </a:r>
          </a:p>
          <a:p>
            <a:pPr>
              <a:lnSpc>
                <a:spcPct val="80000"/>
              </a:lnSpc>
            </a:pPr>
            <a:r>
              <a:rPr lang="en-US" b="1" dirty="0" err="1" smtClean="0">
                <a:solidFill>
                  <a:schemeClr val="accent6"/>
                </a:solidFill>
              </a:rPr>
              <a:t>Resultados</a:t>
            </a:r>
            <a:r>
              <a:rPr lang="en-US" b="1" dirty="0" smtClean="0">
                <a:solidFill>
                  <a:schemeClr val="accent6"/>
                </a:solidFill>
              </a:rPr>
              <a:t>  RA</a:t>
            </a:r>
          </a:p>
          <a:p>
            <a:pPr>
              <a:lnSpc>
                <a:spcPct val="80000"/>
              </a:lnSpc>
            </a:pPr>
            <a:r>
              <a:rPr lang="en-US" b="1" dirty="0" err="1" smtClean="0">
                <a:solidFill>
                  <a:schemeClr val="accent6"/>
                </a:solidFill>
              </a:rPr>
              <a:t>Medidas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provisórias</a:t>
            </a:r>
            <a:r>
              <a:rPr lang="en-US" b="1" dirty="0" smtClean="0">
                <a:solidFill>
                  <a:schemeClr val="accent6"/>
                </a:solidFill>
              </a:rPr>
              <a:t> de </a:t>
            </a:r>
            <a:r>
              <a:rPr lang="en-US" b="1" dirty="0" err="1" smtClean="0">
                <a:solidFill>
                  <a:schemeClr val="accent6"/>
                </a:solidFill>
              </a:rPr>
              <a:t>Redução</a:t>
            </a:r>
            <a:r>
              <a:rPr lang="en-US" b="1" dirty="0" smtClean="0">
                <a:solidFill>
                  <a:schemeClr val="accent6"/>
                </a:solidFill>
              </a:rPr>
              <a:t> de </a:t>
            </a:r>
            <a:r>
              <a:rPr lang="en-US" b="1" dirty="0" err="1" smtClean="0">
                <a:solidFill>
                  <a:schemeClr val="accent6"/>
                </a:solidFill>
              </a:rPr>
              <a:t>Risco</a:t>
            </a:r>
            <a:endParaRPr lang="en-US" b="1" dirty="0" smtClean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</a:pPr>
            <a:r>
              <a:rPr lang="en-US" b="1" dirty="0" err="1" smtClean="0">
                <a:solidFill>
                  <a:schemeClr val="accent6"/>
                </a:solidFill>
              </a:rPr>
              <a:t>Resultados</a:t>
            </a:r>
            <a:r>
              <a:rPr lang="en-US" b="1" dirty="0" smtClean="0">
                <a:solidFill>
                  <a:schemeClr val="accent6"/>
                </a:solidFill>
              </a:rPr>
              <a:t> de </a:t>
            </a:r>
            <a:r>
              <a:rPr lang="en-US" b="1" dirty="0" err="1" smtClean="0">
                <a:solidFill>
                  <a:schemeClr val="accent6"/>
                </a:solidFill>
              </a:rPr>
              <a:t>qualquer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pré-Inspeção</a:t>
            </a:r>
            <a:endParaRPr lang="en-US" b="1" dirty="0" smtClean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accent6"/>
                </a:solidFill>
              </a:rPr>
              <a:t>Plano de </a:t>
            </a:r>
            <a:r>
              <a:rPr lang="en-US" b="1" dirty="0" err="1" smtClean="0">
                <a:solidFill>
                  <a:schemeClr val="accent6"/>
                </a:solidFill>
              </a:rPr>
              <a:t>Inspeção</a:t>
            </a:r>
            <a:endParaRPr lang="en-US" b="1" dirty="0" smtClean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</a:pPr>
            <a:r>
              <a:rPr lang="en-US" b="1" dirty="0" err="1" smtClean="0">
                <a:solidFill>
                  <a:schemeClr val="accent6"/>
                </a:solidFill>
              </a:rPr>
              <a:t>Listas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e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classificações</a:t>
            </a:r>
            <a:endParaRPr lang="en-US" b="1" dirty="0" smtClean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</a:pPr>
            <a:r>
              <a:rPr lang="en-US" b="1" dirty="0" err="1" smtClean="0">
                <a:solidFill>
                  <a:schemeClr val="accent6"/>
                </a:solidFill>
              </a:rPr>
              <a:t>Entrada</a:t>
            </a:r>
            <a:r>
              <a:rPr lang="en-US" b="1" dirty="0" smtClean="0">
                <a:solidFill>
                  <a:schemeClr val="accent6"/>
                </a:solidFill>
              </a:rPr>
              <a:t> de </a:t>
            </a:r>
            <a:r>
              <a:rPr lang="en-US" b="1" dirty="0" err="1" smtClean="0">
                <a:solidFill>
                  <a:schemeClr val="accent6"/>
                </a:solidFill>
              </a:rPr>
              <a:t>pessoal</a:t>
            </a:r>
            <a:r>
              <a:rPr lang="en-US" b="1" dirty="0" smtClean="0">
                <a:solidFill>
                  <a:schemeClr val="accent6"/>
                </a:solidFill>
              </a:rPr>
              <a:t> do </a:t>
            </a:r>
            <a:r>
              <a:rPr lang="en-US" b="1" dirty="0" err="1" smtClean="0">
                <a:solidFill>
                  <a:schemeClr val="accent6"/>
                </a:solidFill>
              </a:rPr>
              <a:t>projeto</a:t>
            </a:r>
            <a:endParaRPr lang="en-US" b="1" dirty="0" smtClean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</a:pPr>
            <a:r>
              <a:rPr lang="en-US" b="1" dirty="0" err="1" smtClean="0">
                <a:solidFill>
                  <a:schemeClr val="accent6"/>
                </a:solidFill>
              </a:rPr>
              <a:t>Segurança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coletiva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e</a:t>
            </a:r>
            <a:r>
              <a:rPr lang="en-US" b="1" dirty="0" smtClean="0">
                <a:solidFill>
                  <a:schemeClr val="accent6"/>
                </a:solidFill>
              </a:rPr>
              <a:t> AHA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A3B86C23-0D9A-48E8-8E1A-107224EAABE7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8382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Procedimentos</a:t>
            </a:r>
            <a:r>
              <a:rPr lang="en-US" b="1" dirty="0" smtClean="0">
                <a:solidFill>
                  <a:schemeClr val="accent6"/>
                </a:solidFill>
              </a:rPr>
              <a:t> de </a:t>
            </a:r>
            <a:r>
              <a:rPr lang="en-US" b="1" dirty="0" err="1" smtClean="0">
                <a:solidFill>
                  <a:schemeClr val="accent6"/>
                </a:solidFill>
              </a:rPr>
              <a:t>Inspeção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848600" cy="4648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en-US" b="1" dirty="0" err="1" smtClean="0">
                <a:solidFill>
                  <a:schemeClr val="accent6"/>
                </a:solidFill>
              </a:rPr>
              <a:t>Inspecionar</a:t>
            </a:r>
            <a:r>
              <a:rPr lang="en-US" b="1" dirty="0" smtClean="0">
                <a:solidFill>
                  <a:schemeClr val="accent6"/>
                </a:solidFill>
              </a:rPr>
              <a:t> / </a:t>
            </a:r>
            <a:r>
              <a:rPr lang="en-US" b="1" dirty="0" err="1" smtClean="0">
                <a:solidFill>
                  <a:schemeClr val="accent6"/>
                </a:solidFill>
              </a:rPr>
              <a:t>operar</a:t>
            </a:r>
            <a:r>
              <a:rPr lang="en-US" b="1" dirty="0" smtClean="0">
                <a:solidFill>
                  <a:schemeClr val="accent6"/>
                </a:solidFill>
              </a:rPr>
              <a:t> as </a:t>
            </a:r>
            <a:r>
              <a:rPr lang="en-US" b="1" dirty="0" err="1" smtClean="0">
                <a:solidFill>
                  <a:schemeClr val="accent6"/>
                </a:solidFill>
              </a:rPr>
              <a:t>funções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relacionadas</a:t>
            </a:r>
            <a:r>
              <a:rPr lang="en-US" b="1" dirty="0" smtClean="0">
                <a:solidFill>
                  <a:schemeClr val="accent6"/>
                </a:solidFill>
              </a:rPr>
              <a:t> com a </a:t>
            </a:r>
            <a:r>
              <a:rPr lang="en-US" b="1" dirty="0" err="1" smtClean="0">
                <a:solidFill>
                  <a:schemeClr val="accent6"/>
                </a:solidFill>
              </a:rPr>
              <a:t>segurança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e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estabilidade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da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estrutura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e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adequação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operacional</a:t>
            </a:r>
            <a:r>
              <a:rPr lang="en-US" b="1" dirty="0" smtClean="0">
                <a:solidFill>
                  <a:schemeClr val="accent6"/>
                </a:solidFill>
              </a:rPr>
              <a:t> do </a:t>
            </a:r>
            <a:r>
              <a:rPr lang="en-US" b="1" dirty="0" err="1" smtClean="0">
                <a:solidFill>
                  <a:schemeClr val="accent6"/>
                </a:solidFill>
              </a:rPr>
              <a:t>projeto</a:t>
            </a:r>
            <a:endParaRPr lang="en-US" b="1" dirty="0" smtClean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en-US" b="1" dirty="0" err="1" smtClean="0">
                <a:solidFill>
                  <a:schemeClr val="accent6"/>
                </a:solidFill>
              </a:rPr>
              <a:t>Verificar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os</a:t>
            </a:r>
            <a:r>
              <a:rPr lang="en-US" b="1" dirty="0" smtClean="0">
                <a:solidFill>
                  <a:schemeClr val="accent6"/>
                </a:solidFill>
              </a:rPr>
              <a:t> dados de </a:t>
            </a:r>
            <a:r>
              <a:rPr lang="en-US" b="1" dirty="0" err="1" smtClean="0">
                <a:solidFill>
                  <a:schemeClr val="accent6"/>
                </a:solidFill>
              </a:rPr>
              <a:t>engenharia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armazenados</a:t>
            </a:r>
            <a:r>
              <a:rPr lang="en-US" b="1" dirty="0" smtClean="0">
                <a:solidFill>
                  <a:schemeClr val="accent6"/>
                </a:solidFill>
              </a:rPr>
              <a:t> no local, PAE </a:t>
            </a:r>
            <a:r>
              <a:rPr lang="en-US" b="1" dirty="0" err="1" smtClean="0">
                <a:solidFill>
                  <a:schemeClr val="accent6"/>
                </a:solidFill>
              </a:rPr>
              <a:t>atualizado</a:t>
            </a:r>
            <a:r>
              <a:rPr lang="en-US" b="1" dirty="0" smtClean="0">
                <a:solidFill>
                  <a:schemeClr val="accent6"/>
                </a:solidFill>
              </a:rPr>
              <a:t> e </a:t>
            </a:r>
            <a:r>
              <a:rPr lang="en-US" b="1" dirty="0" err="1" smtClean="0">
                <a:solidFill>
                  <a:schemeClr val="accent6"/>
                </a:solidFill>
              </a:rPr>
              <a:t>acessível</a:t>
            </a:r>
            <a:r>
              <a:rPr lang="en-US" b="1" dirty="0" smtClean="0">
                <a:solidFill>
                  <a:schemeClr val="accent6"/>
                </a:solidFill>
              </a:rPr>
              <a:t>, </a:t>
            </a:r>
            <a:r>
              <a:rPr lang="en-US" b="1" dirty="0" err="1" smtClean="0">
                <a:solidFill>
                  <a:schemeClr val="accent6"/>
                </a:solidFill>
              </a:rPr>
              <a:t>todo</a:t>
            </a:r>
            <a:r>
              <a:rPr lang="en-US" b="1" dirty="0" smtClean="0">
                <a:solidFill>
                  <a:schemeClr val="accent6"/>
                </a:solidFill>
              </a:rPr>
              <a:t> o </a:t>
            </a:r>
            <a:r>
              <a:rPr lang="en-US" b="1" dirty="0" err="1" smtClean="0">
                <a:solidFill>
                  <a:schemeClr val="accent6"/>
                </a:solidFill>
              </a:rPr>
              <a:t>pessoal</a:t>
            </a:r>
            <a:r>
              <a:rPr lang="en-US" b="1" dirty="0" smtClean="0">
                <a:solidFill>
                  <a:schemeClr val="accent6"/>
                </a:solidFill>
              </a:rPr>
              <a:t> com </a:t>
            </a:r>
            <a:r>
              <a:rPr lang="en-US" b="1" dirty="0" err="1" smtClean="0">
                <a:solidFill>
                  <a:schemeClr val="accent6"/>
                </a:solidFill>
              </a:rPr>
              <a:t>formação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em</a:t>
            </a:r>
            <a:r>
              <a:rPr lang="en-US" b="1" dirty="0" smtClean="0">
                <a:solidFill>
                  <a:schemeClr val="accent6"/>
                </a:solidFill>
              </a:rPr>
              <a:t> SB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en-US" b="1" dirty="0" err="1" smtClean="0">
                <a:solidFill>
                  <a:schemeClr val="accent6"/>
                </a:solidFill>
              </a:rPr>
              <a:t>Alguns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recursos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podem</a:t>
            </a:r>
            <a:r>
              <a:rPr lang="en-US" b="1" dirty="0" smtClean="0">
                <a:solidFill>
                  <a:schemeClr val="accent6"/>
                </a:solidFill>
              </a:rPr>
              <a:t> ser </a:t>
            </a:r>
            <a:r>
              <a:rPr lang="en-US" b="1" dirty="0" err="1" smtClean="0">
                <a:solidFill>
                  <a:schemeClr val="accent6"/>
                </a:solidFill>
              </a:rPr>
              <a:t>inspecionados</a:t>
            </a:r>
            <a:r>
              <a:rPr lang="en-US" b="1" dirty="0" smtClean="0">
                <a:solidFill>
                  <a:schemeClr val="accent6"/>
                </a:solidFill>
              </a:rPr>
              <a:t> antes </a:t>
            </a:r>
            <a:r>
              <a:rPr lang="en-US" b="1" dirty="0" smtClean="0">
                <a:solidFill>
                  <a:schemeClr val="accent6"/>
                </a:solidFill>
              </a:rPr>
              <a:t>da IP, </a:t>
            </a:r>
            <a:r>
              <a:rPr lang="en-US" b="1" dirty="0" err="1" smtClean="0">
                <a:solidFill>
                  <a:schemeClr val="accent6"/>
                </a:solidFill>
              </a:rPr>
              <a:t>por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exemplo</a:t>
            </a:r>
            <a:r>
              <a:rPr lang="en-US" b="1" dirty="0" smtClean="0">
                <a:solidFill>
                  <a:schemeClr val="accent6"/>
                </a:solidFill>
              </a:rPr>
              <a:t>, </a:t>
            </a:r>
            <a:r>
              <a:rPr lang="en-US" b="1" dirty="0" err="1" smtClean="0">
                <a:solidFill>
                  <a:schemeClr val="accent6"/>
                </a:solidFill>
              </a:rPr>
              <a:t>bacias</a:t>
            </a:r>
            <a:r>
              <a:rPr lang="en-US" b="1" dirty="0" smtClean="0">
                <a:solidFill>
                  <a:schemeClr val="accent6"/>
                </a:solidFill>
              </a:rPr>
              <a:t> de </a:t>
            </a:r>
            <a:r>
              <a:rPr lang="en-US" b="1" dirty="0" err="1" smtClean="0">
                <a:solidFill>
                  <a:schemeClr val="accent6"/>
                </a:solidFill>
              </a:rPr>
              <a:t>dissipação</a:t>
            </a:r>
            <a:r>
              <a:rPr lang="en-US" b="1" dirty="0" smtClean="0">
                <a:solidFill>
                  <a:schemeClr val="accent6"/>
                </a:solidFill>
              </a:rPr>
              <a:t>, HSS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A3B86C23-0D9A-48E8-8E1A-107224EAABE7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Inspeções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7800" y="1524000"/>
            <a:ext cx="38862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 err="1" smtClean="0">
                <a:solidFill>
                  <a:schemeClr val="accent6"/>
                </a:solidFill>
                <a:latin typeface="+mj-lt"/>
              </a:rPr>
              <a:t>Bacias</a:t>
            </a:r>
            <a:r>
              <a:rPr lang="en-US" b="1" dirty="0" smtClean="0">
                <a:solidFill>
                  <a:schemeClr val="accent6"/>
                </a:solidFill>
                <a:latin typeface="+mj-lt"/>
              </a:rPr>
              <a:t> de </a:t>
            </a:r>
            <a:r>
              <a:rPr lang="en-US" b="1" dirty="0" err="1" smtClean="0">
                <a:solidFill>
                  <a:schemeClr val="accent6"/>
                </a:solidFill>
                <a:latin typeface="+mj-lt"/>
              </a:rPr>
              <a:t>Dissipação</a:t>
            </a:r>
            <a:endParaRPr lang="en-US" b="1" dirty="0" smtClean="0">
              <a:solidFill>
                <a:schemeClr val="accent6"/>
              </a:solidFill>
              <a:latin typeface="+mj-lt"/>
            </a:endParaRPr>
          </a:p>
          <a:p>
            <a:pPr lvl="1">
              <a:lnSpc>
                <a:spcPct val="80000"/>
              </a:lnSpc>
            </a:pPr>
            <a:r>
              <a:rPr lang="en-US" b="1" dirty="0" smtClean="0">
                <a:solidFill>
                  <a:schemeClr val="accent6"/>
                </a:solidFill>
                <a:latin typeface="+mj-lt"/>
              </a:rPr>
              <a:t>A </a:t>
            </a:r>
            <a:r>
              <a:rPr lang="en-US" b="1" dirty="0" err="1" smtClean="0">
                <a:solidFill>
                  <a:schemeClr val="accent6"/>
                </a:solidFill>
                <a:latin typeface="+mj-lt"/>
              </a:rPr>
              <a:t>cada</a:t>
            </a:r>
            <a:r>
              <a:rPr lang="en-US" b="1" dirty="0" smtClean="0">
                <a:solidFill>
                  <a:schemeClr val="accent6"/>
                </a:solidFill>
                <a:latin typeface="+mj-lt"/>
              </a:rPr>
              <a:t> IP se a </a:t>
            </a:r>
            <a:r>
              <a:rPr lang="en-US" b="1" dirty="0" err="1" smtClean="0">
                <a:solidFill>
                  <a:schemeClr val="accent6"/>
                </a:solidFill>
                <a:latin typeface="+mj-lt"/>
              </a:rPr>
              <a:t>descarga</a:t>
            </a:r>
            <a:r>
              <a:rPr lang="en-US" b="1" dirty="0" smtClean="0">
                <a:solidFill>
                  <a:schemeClr val="accent6"/>
                </a:solidFill>
                <a:latin typeface="+mj-lt"/>
              </a:rPr>
              <a:t> for </a:t>
            </a:r>
            <a:r>
              <a:rPr lang="en-US" b="1" dirty="0" err="1" smtClean="0">
                <a:solidFill>
                  <a:schemeClr val="accent6"/>
                </a:solidFill>
                <a:latin typeface="+mj-lt"/>
              </a:rPr>
              <a:t>significativa</a:t>
            </a:r>
            <a:endParaRPr lang="en-US" b="1" dirty="0" smtClean="0">
              <a:solidFill>
                <a:schemeClr val="accent6"/>
              </a:solidFill>
              <a:latin typeface="+mj-lt"/>
            </a:endParaRPr>
          </a:p>
          <a:p>
            <a:pPr lvl="1">
              <a:lnSpc>
                <a:spcPct val="80000"/>
              </a:lnSpc>
            </a:pPr>
            <a:r>
              <a:rPr lang="en-US" b="1" dirty="0" err="1" smtClean="0">
                <a:solidFill>
                  <a:schemeClr val="accent6"/>
                </a:solidFill>
                <a:latin typeface="+mj-lt"/>
              </a:rPr>
              <a:t>Pesquisa</a:t>
            </a:r>
            <a:r>
              <a:rPr lang="en-US" b="1" dirty="0" smtClean="0">
                <a:solidFill>
                  <a:schemeClr val="accent6"/>
                </a:solidFill>
                <a:latin typeface="+mj-lt"/>
              </a:rPr>
              <a:t> de </a:t>
            </a:r>
            <a:r>
              <a:rPr lang="en-US" b="1" dirty="0" err="1" smtClean="0">
                <a:solidFill>
                  <a:schemeClr val="accent6"/>
                </a:solidFill>
                <a:latin typeface="+mj-lt"/>
              </a:rPr>
              <a:t>mergulho</a:t>
            </a:r>
            <a:r>
              <a:rPr lang="en-US" b="1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  <a:latin typeface="+mj-lt"/>
              </a:rPr>
              <a:t>ou</a:t>
            </a:r>
            <a:r>
              <a:rPr lang="en-US" b="1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  <a:latin typeface="+mj-lt"/>
              </a:rPr>
              <a:t>hidroacústica</a:t>
            </a:r>
            <a:endParaRPr lang="en-US" b="1" dirty="0" smtClean="0">
              <a:solidFill>
                <a:schemeClr val="accent6"/>
              </a:solidFill>
              <a:latin typeface="+mj-lt"/>
            </a:endParaRPr>
          </a:p>
          <a:p>
            <a:pPr lvl="1">
              <a:lnSpc>
                <a:spcPct val="80000"/>
              </a:lnSpc>
            </a:pPr>
            <a:r>
              <a:rPr lang="en-US" b="1" dirty="0" smtClean="0">
                <a:solidFill>
                  <a:schemeClr val="accent6"/>
                </a:solidFill>
                <a:latin typeface="+mj-lt"/>
              </a:rPr>
              <a:t> A </a:t>
            </a:r>
            <a:r>
              <a:rPr lang="en-US" b="1" dirty="0" err="1" smtClean="0">
                <a:solidFill>
                  <a:schemeClr val="accent6"/>
                </a:solidFill>
                <a:latin typeface="+mj-lt"/>
              </a:rPr>
              <a:t>cada</a:t>
            </a:r>
            <a:r>
              <a:rPr lang="en-US" b="1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  <a:latin typeface="+mj-lt"/>
              </a:rPr>
              <a:t>descarga</a:t>
            </a:r>
            <a:r>
              <a:rPr lang="en-US" b="1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  <a:latin typeface="+mj-lt"/>
              </a:rPr>
              <a:t>significativa</a:t>
            </a:r>
            <a:r>
              <a:rPr lang="en-US" b="1" dirty="0" smtClean="0">
                <a:solidFill>
                  <a:schemeClr val="accent6"/>
                </a:solidFill>
                <a:latin typeface="+mj-lt"/>
              </a:rPr>
              <a:t> </a:t>
            </a:r>
          </a:p>
          <a:p>
            <a:pPr lvl="1">
              <a:lnSpc>
                <a:spcPct val="80000"/>
              </a:lnSpc>
              <a:buNone/>
            </a:pPr>
            <a:endParaRPr lang="en-US" b="1" dirty="0" smtClean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377857" name="Picture 1"/>
          <p:cNvPicPr>
            <a:picLocks noChangeAspect="1" noChangeArrowheads="1"/>
          </p:cNvPicPr>
          <p:nvPr/>
        </p:nvPicPr>
        <p:blipFill>
          <a:blip r:embed="rId3" cstate="print"/>
          <a:srcRect l="6400" r="19200" b="11936"/>
          <a:stretch>
            <a:fillRect/>
          </a:stretch>
        </p:blipFill>
        <p:spPr bwMode="auto">
          <a:xfrm>
            <a:off x="152400" y="1143000"/>
            <a:ext cx="5314950" cy="472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A0876D19-3D6E-46D3-A05D-D614D7736CFC}" type="slidenum">
              <a:rPr lang="en-US"/>
              <a:pPr/>
              <a:t>3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228600"/>
            <a:ext cx="510815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H="1">
            <a:off x="6553200" y="2286000"/>
            <a:ext cx="914400" cy="0"/>
          </a:xfrm>
          <a:prstGeom prst="straightConnector1">
            <a:avLst/>
          </a:prstGeom>
          <a:ln w="12700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67600" y="16764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Carro-chefe</a:t>
            </a:r>
            <a:r>
              <a:rPr lang="en-US" dirty="0" smtClean="0"/>
              <a:t> do </a:t>
            </a:r>
            <a:r>
              <a:rPr lang="en-US" dirty="0" err="1" smtClean="0"/>
              <a:t>Programa</a:t>
            </a:r>
            <a:r>
              <a:rPr lang="en-US" dirty="0" smtClean="0"/>
              <a:t> de </a:t>
            </a:r>
            <a:r>
              <a:rPr lang="en-US" dirty="0" err="1" smtClean="0"/>
              <a:t>Segurança</a:t>
            </a:r>
            <a:r>
              <a:rPr lang="en-US" dirty="0" smtClean="0"/>
              <a:t> de </a:t>
            </a:r>
            <a:r>
              <a:rPr lang="en-US" dirty="0" err="1" smtClean="0"/>
              <a:t>Barragens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24600" y="4038600"/>
            <a:ext cx="259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Nota: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importante</a:t>
            </a:r>
            <a:r>
              <a:rPr lang="en-US" dirty="0" smtClean="0"/>
              <a:t> </a:t>
            </a:r>
            <a:r>
              <a:rPr lang="en-US" dirty="0" err="1" smtClean="0"/>
              <a:t>atualizar</a:t>
            </a:r>
            <a:r>
              <a:rPr lang="en-US" dirty="0" smtClean="0"/>
              <a:t> PMIRR a </a:t>
            </a:r>
            <a:r>
              <a:rPr lang="en-US" dirty="0" err="1" smtClean="0"/>
              <a:t>qualquer</a:t>
            </a:r>
            <a:r>
              <a:rPr lang="en-US" dirty="0" smtClean="0"/>
              <a:t> </a:t>
            </a:r>
            <a:r>
              <a:rPr lang="en-US" dirty="0" err="1" smtClean="0"/>
              <a:t>momento</a:t>
            </a:r>
            <a:r>
              <a:rPr lang="en-US" dirty="0" smtClean="0"/>
              <a:t>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há</a:t>
            </a:r>
            <a:r>
              <a:rPr lang="en-US" dirty="0" smtClean="0"/>
              <a:t> </a:t>
            </a:r>
            <a:r>
              <a:rPr lang="en-US" dirty="0" err="1" smtClean="0"/>
              <a:t>conhecimento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mudanças</a:t>
            </a:r>
            <a:r>
              <a:rPr lang="en-US" dirty="0" smtClean="0"/>
              <a:t> no </a:t>
            </a:r>
            <a:r>
              <a:rPr lang="en-US" dirty="0" err="1" smtClean="0"/>
              <a:t>risco</a:t>
            </a:r>
            <a:r>
              <a:rPr lang="en-US" dirty="0" smtClean="0"/>
              <a:t> do </a:t>
            </a:r>
            <a:r>
              <a:rPr lang="en-US" dirty="0" err="1" smtClean="0"/>
              <a:t>projeto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A3B86C23-0D9A-48E8-8E1A-107224EAABE7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792162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Inspeções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9800"/>
            <a:ext cx="4343400" cy="3505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 err="1" smtClean="0">
                <a:solidFill>
                  <a:schemeClr val="accent6"/>
                </a:solidFill>
                <a:latin typeface="+mj-lt"/>
              </a:rPr>
              <a:t>Estruturas</a:t>
            </a:r>
            <a:r>
              <a:rPr lang="en-US" b="1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  <a:latin typeface="+mj-lt"/>
              </a:rPr>
              <a:t>Hidráulicas</a:t>
            </a:r>
            <a:r>
              <a:rPr lang="en-US" b="1" dirty="0" smtClean="0">
                <a:solidFill>
                  <a:schemeClr val="accent6"/>
                </a:solidFill>
                <a:latin typeface="+mj-lt"/>
              </a:rPr>
              <a:t> de </a:t>
            </a:r>
            <a:r>
              <a:rPr lang="en-US" b="1" dirty="0" err="1" smtClean="0">
                <a:solidFill>
                  <a:schemeClr val="accent6"/>
                </a:solidFill>
                <a:latin typeface="+mj-lt"/>
              </a:rPr>
              <a:t>Aço</a:t>
            </a:r>
            <a:endParaRPr lang="en-US" b="1" dirty="0" smtClean="0">
              <a:solidFill>
                <a:schemeClr val="accent6"/>
              </a:solidFill>
              <a:latin typeface="+mj-lt"/>
            </a:endParaRPr>
          </a:p>
          <a:p>
            <a:pPr lvl="1">
              <a:lnSpc>
                <a:spcPct val="80000"/>
              </a:lnSpc>
            </a:pPr>
            <a:r>
              <a:rPr lang="en-US" b="1" dirty="0" smtClean="0">
                <a:solidFill>
                  <a:schemeClr val="accent6"/>
                </a:solidFill>
                <a:latin typeface="+mj-lt"/>
              </a:rPr>
              <a:t>FCM a </a:t>
            </a:r>
            <a:r>
              <a:rPr lang="en-US" b="1" dirty="0" err="1" smtClean="0">
                <a:solidFill>
                  <a:schemeClr val="accent6"/>
                </a:solidFill>
                <a:latin typeface="+mj-lt"/>
              </a:rPr>
              <a:t>cada</a:t>
            </a:r>
            <a:r>
              <a:rPr lang="en-US" b="1" dirty="0" smtClean="0">
                <a:solidFill>
                  <a:schemeClr val="accent6"/>
                </a:solidFill>
                <a:latin typeface="+mj-lt"/>
              </a:rPr>
              <a:t> 5 </a:t>
            </a:r>
            <a:r>
              <a:rPr lang="en-US" b="1" dirty="0" err="1" smtClean="0">
                <a:solidFill>
                  <a:schemeClr val="accent6"/>
                </a:solidFill>
                <a:latin typeface="+mj-lt"/>
              </a:rPr>
              <a:t>anos</a:t>
            </a:r>
            <a:endParaRPr lang="en-US" b="1" dirty="0" smtClean="0">
              <a:solidFill>
                <a:schemeClr val="accent6"/>
              </a:solidFill>
              <a:latin typeface="+mj-lt"/>
            </a:endParaRPr>
          </a:p>
          <a:p>
            <a:pPr lvl="1">
              <a:lnSpc>
                <a:spcPct val="80000"/>
              </a:lnSpc>
            </a:pPr>
            <a:r>
              <a:rPr lang="en-US" b="1" dirty="0" err="1" smtClean="0">
                <a:solidFill>
                  <a:schemeClr val="accent6"/>
                </a:solidFill>
                <a:latin typeface="+mj-lt"/>
              </a:rPr>
              <a:t>Todas</a:t>
            </a:r>
            <a:r>
              <a:rPr lang="en-US" b="1" dirty="0" smtClean="0">
                <a:solidFill>
                  <a:schemeClr val="accent6"/>
                </a:solidFill>
                <a:latin typeface="+mj-lt"/>
              </a:rPr>
              <a:t> a </a:t>
            </a:r>
            <a:r>
              <a:rPr lang="en-US" b="1" dirty="0" err="1" smtClean="0">
                <a:solidFill>
                  <a:schemeClr val="accent6"/>
                </a:solidFill>
                <a:latin typeface="+mj-lt"/>
              </a:rPr>
              <a:t>cada</a:t>
            </a:r>
            <a:r>
              <a:rPr lang="en-US" b="1" dirty="0" smtClean="0">
                <a:solidFill>
                  <a:schemeClr val="accent6"/>
                </a:solidFill>
                <a:latin typeface="+mj-lt"/>
              </a:rPr>
              <a:t> 25 </a:t>
            </a:r>
            <a:r>
              <a:rPr lang="en-US" b="1" dirty="0" err="1" smtClean="0">
                <a:solidFill>
                  <a:schemeClr val="accent6"/>
                </a:solidFill>
                <a:latin typeface="+mj-lt"/>
              </a:rPr>
              <a:t>anos</a:t>
            </a:r>
            <a:endParaRPr lang="en-US" b="1" dirty="0" smtClean="0">
              <a:solidFill>
                <a:schemeClr val="accent6"/>
              </a:solidFill>
              <a:latin typeface="+mj-lt"/>
            </a:endParaRPr>
          </a:p>
          <a:p>
            <a:pPr lvl="1">
              <a:lnSpc>
                <a:spcPct val="80000"/>
              </a:lnSpc>
            </a:pPr>
            <a:r>
              <a:rPr lang="en-US" b="1" dirty="0" err="1" smtClean="0">
                <a:solidFill>
                  <a:schemeClr val="accent6"/>
                </a:solidFill>
                <a:latin typeface="+mj-lt"/>
              </a:rPr>
              <a:t>Uma</a:t>
            </a:r>
            <a:r>
              <a:rPr lang="en-US" b="1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  <a:latin typeface="+mj-lt"/>
              </a:rPr>
              <a:t>para</a:t>
            </a:r>
            <a:r>
              <a:rPr lang="en-US" b="1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  <a:latin typeface="+mj-lt"/>
              </a:rPr>
              <a:t>cada</a:t>
            </a:r>
            <a:r>
              <a:rPr lang="en-US" b="1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  <a:latin typeface="+mj-lt"/>
              </a:rPr>
              <a:t>tipo</a:t>
            </a:r>
            <a:r>
              <a:rPr lang="en-US" b="1" dirty="0" smtClean="0">
                <a:solidFill>
                  <a:schemeClr val="accent6"/>
                </a:solidFill>
                <a:latin typeface="+mj-lt"/>
              </a:rPr>
              <a:t> de IP</a:t>
            </a:r>
          </a:p>
        </p:txBody>
      </p:sp>
      <p:pic>
        <p:nvPicPr>
          <p:cNvPr id="455682" name="Picture 2"/>
          <p:cNvPicPr>
            <a:picLocks noChangeAspect="1" noChangeArrowheads="1"/>
          </p:cNvPicPr>
          <p:nvPr/>
        </p:nvPicPr>
        <p:blipFill>
          <a:blip r:embed="rId3" cstate="print"/>
          <a:srcRect l="5948"/>
          <a:stretch>
            <a:fillRect/>
          </a:stretch>
        </p:blipFill>
        <p:spPr bwMode="auto">
          <a:xfrm>
            <a:off x="4382601" y="1905000"/>
            <a:ext cx="4761399" cy="377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2132A8A-338E-4155-BB15-4F1E3634528F}" type="slidenum">
              <a:rPr lang="en-US"/>
              <a:pPr/>
              <a:t>31</a:t>
            </a:fld>
            <a:endParaRPr lang="en-US"/>
          </a:p>
        </p:txBody>
      </p:sp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/>
                </a:solidFill>
              </a:rPr>
              <a:t>Interior </a:t>
            </a:r>
            <a:r>
              <a:rPr lang="en-US" b="1" dirty="0" err="1" smtClean="0">
                <a:solidFill>
                  <a:schemeClr val="accent6"/>
                </a:solidFill>
              </a:rPr>
              <a:t>da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Comporta</a:t>
            </a:r>
            <a:r>
              <a:rPr lang="en-US" b="1" dirty="0" smtClean="0">
                <a:solidFill>
                  <a:schemeClr val="accent6"/>
                </a:solidFill>
              </a:rPr>
              <a:t> Radial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778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12825"/>
            <a:ext cx="8153400" cy="58880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077200" cy="4724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u="sng" dirty="0" err="1" smtClean="0">
                <a:solidFill>
                  <a:schemeClr val="accent6"/>
                </a:solidFill>
              </a:rPr>
              <a:t>Barragens</a:t>
            </a:r>
            <a:r>
              <a:rPr lang="en-US" sz="2400" u="sng" dirty="0" smtClean="0">
                <a:solidFill>
                  <a:schemeClr val="accent6"/>
                </a:solidFill>
              </a:rPr>
              <a:t> de </a:t>
            </a:r>
            <a:r>
              <a:rPr lang="en-US" sz="2400" u="sng" dirty="0" err="1" smtClean="0">
                <a:solidFill>
                  <a:schemeClr val="accent6"/>
                </a:solidFill>
              </a:rPr>
              <a:t>Concreto</a:t>
            </a:r>
            <a:r>
              <a:rPr lang="en-US" sz="2400" u="sng" dirty="0" smtClean="0">
                <a:solidFill>
                  <a:schemeClr val="accent6"/>
                </a:solidFill>
              </a:rPr>
              <a:t> </a:t>
            </a:r>
            <a:r>
              <a:rPr lang="en-US" sz="2400" u="sng" dirty="0" err="1" smtClean="0">
                <a:solidFill>
                  <a:schemeClr val="accent6"/>
                </a:solidFill>
              </a:rPr>
              <a:t>ou</a:t>
            </a:r>
            <a:r>
              <a:rPr lang="en-US" sz="2400" u="sng" dirty="0" smtClean="0">
                <a:solidFill>
                  <a:schemeClr val="accent6"/>
                </a:solidFill>
              </a:rPr>
              <a:t> </a:t>
            </a:r>
            <a:r>
              <a:rPr lang="en-US" sz="2400" u="sng" dirty="0" err="1" smtClean="0">
                <a:solidFill>
                  <a:schemeClr val="accent6"/>
                </a:solidFill>
              </a:rPr>
              <a:t>maçicos</a:t>
            </a:r>
            <a:r>
              <a:rPr lang="en-US" sz="2400" u="sng" dirty="0" smtClean="0">
                <a:solidFill>
                  <a:schemeClr val="accent6"/>
                </a:solidFill>
              </a:rPr>
              <a:t> de terra </a:t>
            </a:r>
            <a:r>
              <a:rPr lang="en-US" sz="2400" dirty="0" smtClean="0">
                <a:solidFill>
                  <a:schemeClr val="accent6"/>
                </a:solidFill>
              </a:rPr>
              <a:t>— </a:t>
            </a:r>
            <a:r>
              <a:rPr lang="en-US" sz="2400" dirty="0" err="1" smtClean="0">
                <a:solidFill>
                  <a:schemeClr val="accent6"/>
                </a:solidFill>
              </a:rPr>
              <a:t>Todas</a:t>
            </a:r>
            <a:r>
              <a:rPr lang="en-US" sz="2400" dirty="0" smtClean="0">
                <a:solidFill>
                  <a:schemeClr val="accent6"/>
                </a:solidFill>
              </a:rPr>
              <a:t> as </a:t>
            </a:r>
            <a:r>
              <a:rPr lang="en-US" sz="2400" dirty="0" err="1" smtClean="0">
                <a:solidFill>
                  <a:schemeClr val="accent6"/>
                </a:solidFill>
              </a:rPr>
              <a:t>áreas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como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pés</a:t>
            </a:r>
            <a:r>
              <a:rPr lang="en-US" sz="2400" dirty="0" smtClean="0">
                <a:solidFill>
                  <a:schemeClr val="accent6"/>
                </a:solidFill>
              </a:rPr>
              <a:t>, </a:t>
            </a:r>
            <a:r>
              <a:rPr lang="en-US" sz="2400" dirty="0" err="1" smtClean="0">
                <a:solidFill>
                  <a:schemeClr val="accent6"/>
                </a:solidFill>
              </a:rPr>
              <a:t>ombreiras</a:t>
            </a:r>
            <a:r>
              <a:rPr lang="en-US" sz="2400" dirty="0" smtClean="0">
                <a:solidFill>
                  <a:schemeClr val="accent6"/>
                </a:solidFill>
              </a:rPr>
              <a:t>, </a:t>
            </a:r>
            <a:r>
              <a:rPr lang="en-US" sz="2400" dirty="0" err="1" smtClean="0">
                <a:solidFill>
                  <a:schemeClr val="accent6"/>
                </a:solidFill>
              </a:rPr>
              <a:t>cristas</a:t>
            </a:r>
            <a:r>
              <a:rPr lang="en-US" sz="2400" dirty="0" smtClean="0">
                <a:solidFill>
                  <a:schemeClr val="accent6"/>
                </a:solidFill>
              </a:rPr>
              <a:t>, faces a  </a:t>
            </a:r>
            <a:r>
              <a:rPr lang="en-US" sz="2400" dirty="0" err="1" smtClean="0">
                <a:solidFill>
                  <a:schemeClr val="accent6"/>
                </a:solidFill>
              </a:rPr>
              <a:t>montante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e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jusante</a:t>
            </a:r>
            <a:r>
              <a:rPr lang="en-US" sz="2400" dirty="0" smtClean="0">
                <a:solidFill>
                  <a:schemeClr val="accent6"/>
                </a:solidFill>
              </a:rPr>
              <a:t>, etc.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u="sng" dirty="0" err="1" smtClean="0">
                <a:solidFill>
                  <a:schemeClr val="accent6"/>
                </a:solidFill>
              </a:rPr>
              <a:t>Dispositivos</a:t>
            </a:r>
            <a:r>
              <a:rPr lang="en-US" sz="2400" u="sng" dirty="0" smtClean="0">
                <a:solidFill>
                  <a:schemeClr val="accent6"/>
                </a:solidFill>
              </a:rPr>
              <a:t> de </a:t>
            </a:r>
            <a:r>
              <a:rPr lang="en-US" sz="2400" u="sng" dirty="0" err="1" smtClean="0">
                <a:solidFill>
                  <a:schemeClr val="accent6"/>
                </a:solidFill>
              </a:rPr>
              <a:t>Descarga</a:t>
            </a:r>
            <a:r>
              <a:rPr lang="en-US" sz="2400" dirty="0" smtClean="0">
                <a:solidFill>
                  <a:schemeClr val="accent6"/>
                </a:solidFill>
              </a:rPr>
              <a:t>—</a:t>
            </a:r>
            <a:r>
              <a:rPr lang="en-US" sz="2400" dirty="0" err="1" smtClean="0">
                <a:solidFill>
                  <a:schemeClr val="accent6"/>
                </a:solidFill>
              </a:rPr>
              <a:t>Estrutura</a:t>
            </a:r>
            <a:r>
              <a:rPr lang="en-US" sz="2400" dirty="0" smtClean="0">
                <a:solidFill>
                  <a:schemeClr val="accent6"/>
                </a:solidFill>
              </a:rPr>
              <a:t> de </a:t>
            </a:r>
            <a:r>
              <a:rPr lang="en-US" sz="2400" dirty="0" err="1" smtClean="0">
                <a:solidFill>
                  <a:schemeClr val="accent6"/>
                </a:solidFill>
              </a:rPr>
              <a:t>admissão</a:t>
            </a:r>
            <a:r>
              <a:rPr lang="en-US" sz="2400" dirty="0" smtClean="0">
                <a:solidFill>
                  <a:schemeClr val="accent6"/>
                </a:solidFill>
              </a:rPr>
              <a:t>, </a:t>
            </a:r>
            <a:r>
              <a:rPr lang="en-US" sz="2400" dirty="0" err="1" smtClean="0">
                <a:solidFill>
                  <a:schemeClr val="accent6"/>
                </a:solidFill>
              </a:rPr>
              <a:t>todos</a:t>
            </a:r>
            <a:r>
              <a:rPr lang="en-US" sz="2400" dirty="0" smtClean="0">
                <a:solidFill>
                  <a:schemeClr val="accent6"/>
                </a:solidFill>
              </a:rPr>
              <a:t> de </a:t>
            </a:r>
            <a:r>
              <a:rPr lang="en-US" sz="2400" dirty="0" err="1" smtClean="0">
                <a:solidFill>
                  <a:schemeClr val="accent6"/>
                </a:solidFill>
              </a:rPr>
              <a:t>concreto</a:t>
            </a:r>
            <a:r>
              <a:rPr lang="en-US" sz="2400" dirty="0" smtClean="0">
                <a:solidFill>
                  <a:schemeClr val="accent6"/>
                </a:solidFill>
              </a:rPr>
              <a:t>, </a:t>
            </a:r>
            <a:r>
              <a:rPr lang="en-US" sz="2400" dirty="0" err="1" smtClean="0">
                <a:solidFill>
                  <a:schemeClr val="accent6"/>
                </a:solidFill>
              </a:rPr>
              <a:t>todas</a:t>
            </a:r>
            <a:r>
              <a:rPr lang="en-US" sz="2400" dirty="0" smtClean="0">
                <a:solidFill>
                  <a:schemeClr val="accent6"/>
                </a:solidFill>
              </a:rPr>
              <a:t> as </a:t>
            </a:r>
            <a:r>
              <a:rPr lang="en-US" sz="2400" dirty="0" err="1" smtClean="0">
                <a:solidFill>
                  <a:schemeClr val="accent6"/>
                </a:solidFill>
              </a:rPr>
              <a:t>comportas</a:t>
            </a:r>
            <a:r>
              <a:rPr lang="en-US" sz="2400" dirty="0" smtClean="0">
                <a:solidFill>
                  <a:schemeClr val="accent6"/>
                </a:solidFill>
              </a:rPr>
              <a:t>, </a:t>
            </a:r>
            <a:r>
              <a:rPr lang="en-US" sz="2400" dirty="0" err="1" smtClean="0">
                <a:solidFill>
                  <a:schemeClr val="accent6"/>
                </a:solidFill>
              </a:rPr>
              <a:t>divisórias</a:t>
            </a:r>
            <a:r>
              <a:rPr lang="en-US" sz="2400" dirty="0" smtClean="0">
                <a:solidFill>
                  <a:schemeClr val="accent6"/>
                </a:solidFill>
              </a:rPr>
              <a:t>, </a:t>
            </a:r>
            <a:r>
              <a:rPr lang="en-US" sz="2400" dirty="0" err="1" smtClean="0">
                <a:solidFill>
                  <a:schemeClr val="accent6"/>
                </a:solidFill>
              </a:rPr>
              <a:t>túnel</a:t>
            </a:r>
            <a:r>
              <a:rPr lang="en-US" sz="2400" dirty="0" smtClean="0">
                <a:solidFill>
                  <a:schemeClr val="accent6"/>
                </a:solidFill>
              </a:rPr>
              <a:t> / canal / </a:t>
            </a:r>
            <a:r>
              <a:rPr lang="en-US" sz="2400" dirty="0" err="1" smtClean="0">
                <a:solidFill>
                  <a:schemeClr val="accent6"/>
                </a:solidFill>
              </a:rPr>
              <a:t>válvulas</a:t>
            </a:r>
            <a:r>
              <a:rPr lang="en-US" sz="2400" dirty="0" smtClean="0">
                <a:solidFill>
                  <a:schemeClr val="accent6"/>
                </a:solidFill>
              </a:rPr>
              <a:t>, </a:t>
            </a:r>
            <a:r>
              <a:rPr lang="en-US" sz="2400" dirty="0" err="1" smtClean="0">
                <a:solidFill>
                  <a:schemeClr val="accent6"/>
                </a:solidFill>
              </a:rPr>
              <a:t>área</a:t>
            </a:r>
            <a:r>
              <a:rPr lang="en-US" sz="2400" dirty="0" smtClean="0">
                <a:solidFill>
                  <a:schemeClr val="accent6"/>
                </a:solidFill>
              </a:rPr>
              <a:t> de </a:t>
            </a:r>
            <a:r>
              <a:rPr lang="en-US" sz="2400" dirty="0" err="1" smtClean="0">
                <a:solidFill>
                  <a:schemeClr val="accent6"/>
                </a:solidFill>
              </a:rPr>
              <a:t>transição</a:t>
            </a:r>
            <a:r>
              <a:rPr lang="en-US" sz="2400" dirty="0" smtClean="0">
                <a:solidFill>
                  <a:schemeClr val="accent6"/>
                </a:solidFill>
              </a:rPr>
              <a:t>, </a:t>
            </a:r>
            <a:r>
              <a:rPr lang="en-US" sz="2400" dirty="0" err="1" smtClean="0">
                <a:solidFill>
                  <a:schemeClr val="accent6"/>
                </a:solidFill>
              </a:rPr>
              <a:t>bacia</a:t>
            </a:r>
            <a:r>
              <a:rPr lang="en-US" sz="2400" dirty="0" smtClean="0">
                <a:solidFill>
                  <a:schemeClr val="accent6"/>
                </a:solidFill>
              </a:rPr>
              <a:t> de </a:t>
            </a:r>
            <a:r>
              <a:rPr lang="en-US" sz="2400" dirty="0" err="1" smtClean="0">
                <a:solidFill>
                  <a:schemeClr val="accent6"/>
                </a:solidFill>
              </a:rPr>
              <a:t>dissipação</a:t>
            </a:r>
            <a:r>
              <a:rPr lang="en-US" sz="2400" dirty="0" smtClean="0">
                <a:solidFill>
                  <a:schemeClr val="accent6"/>
                </a:solidFill>
              </a:rPr>
              <a:t>, canal de </a:t>
            </a:r>
            <a:r>
              <a:rPr lang="en-US" sz="2400" dirty="0" err="1" smtClean="0">
                <a:solidFill>
                  <a:schemeClr val="accent6"/>
                </a:solidFill>
              </a:rPr>
              <a:t>saída</a:t>
            </a:r>
            <a:r>
              <a:rPr lang="en-US" sz="2400" dirty="0" smtClean="0">
                <a:solidFill>
                  <a:schemeClr val="accent6"/>
                </a:solidFill>
              </a:rPr>
              <a:t>; </a:t>
            </a:r>
            <a:r>
              <a:rPr lang="en-US" sz="2400" dirty="0" err="1" smtClean="0">
                <a:solidFill>
                  <a:schemeClr val="accent6"/>
                </a:solidFill>
              </a:rPr>
              <a:t>operar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todos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os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equipamentos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mecânicos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e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elétricos</a:t>
            </a:r>
            <a:r>
              <a:rPr lang="en-US" sz="2400" dirty="0" smtClean="0">
                <a:solidFill>
                  <a:schemeClr val="accent6"/>
                </a:solidFill>
              </a:rPr>
              <a:t>, </a:t>
            </a:r>
            <a:r>
              <a:rPr lang="en-US" sz="2400" dirty="0" err="1" smtClean="0">
                <a:solidFill>
                  <a:schemeClr val="accent6"/>
                </a:solidFill>
              </a:rPr>
              <a:t>todos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os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equipamentos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hidráulicos</a:t>
            </a:r>
            <a:r>
              <a:rPr lang="en-US" sz="2400" dirty="0" smtClean="0">
                <a:solidFill>
                  <a:schemeClr val="accent6"/>
                </a:solidFill>
              </a:rPr>
              <a:t>; </a:t>
            </a:r>
            <a:r>
              <a:rPr lang="en-US" sz="2400" dirty="0" err="1" smtClean="0">
                <a:solidFill>
                  <a:schemeClr val="accent6"/>
                </a:solidFill>
              </a:rPr>
              <a:t>Ligar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gerador</a:t>
            </a:r>
            <a:r>
              <a:rPr lang="en-US" sz="2400" dirty="0" smtClean="0">
                <a:solidFill>
                  <a:schemeClr val="accent6"/>
                </a:solidFill>
              </a:rPr>
              <a:t> de </a:t>
            </a:r>
            <a:r>
              <a:rPr lang="en-US" sz="2400" dirty="0" err="1" smtClean="0">
                <a:solidFill>
                  <a:schemeClr val="accent6"/>
                </a:solidFill>
              </a:rPr>
              <a:t>emergência</a:t>
            </a:r>
            <a:r>
              <a:rPr lang="en-US" sz="2400" dirty="0" smtClean="0">
                <a:solidFill>
                  <a:schemeClr val="accent6"/>
                </a:solidFill>
              </a:rPr>
              <a:t> com </a:t>
            </a:r>
            <a:r>
              <a:rPr lang="en-US" sz="2400" dirty="0" err="1" smtClean="0">
                <a:solidFill>
                  <a:schemeClr val="accent6"/>
                </a:solidFill>
              </a:rPr>
              <a:t>carga</a:t>
            </a:r>
            <a:r>
              <a:rPr lang="en-US" sz="2400" dirty="0" smtClean="0">
                <a:solidFill>
                  <a:schemeClr val="accent6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u="sng" dirty="0" err="1" smtClean="0">
                <a:solidFill>
                  <a:schemeClr val="accent6"/>
                </a:solidFill>
              </a:rPr>
              <a:t>Vertedouro</a:t>
            </a:r>
            <a:r>
              <a:rPr lang="en-US" sz="2400" dirty="0" smtClean="0">
                <a:solidFill>
                  <a:schemeClr val="accent6"/>
                </a:solidFill>
              </a:rPr>
              <a:t>—</a:t>
            </a:r>
            <a:r>
              <a:rPr lang="en-US" sz="2400" dirty="0" err="1" smtClean="0">
                <a:solidFill>
                  <a:schemeClr val="accent6"/>
                </a:solidFill>
              </a:rPr>
              <a:t>Todos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os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cortes</a:t>
            </a:r>
            <a:r>
              <a:rPr lang="en-US" sz="2400" dirty="0" smtClean="0">
                <a:solidFill>
                  <a:schemeClr val="accent6"/>
                </a:solidFill>
              </a:rPr>
              <a:t> de </a:t>
            </a:r>
            <a:r>
              <a:rPr lang="en-US" sz="2400" dirty="0" err="1" smtClean="0">
                <a:solidFill>
                  <a:schemeClr val="accent6"/>
                </a:solidFill>
              </a:rPr>
              <a:t>rochas</a:t>
            </a:r>
            <a:r>
              <a:rPr lang="en-US" sz="2400" dirty="0" smtClean="0">
                <a:solidFill>
                  <a:schemeClr val="accent6"/>
                </a:solidFill>
              </a:rPr>
              <a:t>/</a:t>
            </a:r>
            <a:r>
              <a:rPr lang="en-US" sz="2400" dirty="0" err="1" smtClean="0">
                <a:solidFill>
                  <a:schemeClr val="accent6"/>
                </a:solidFill>
              </a:rPr>
              <a:t>bancadas</a:t>
            </a:r>
            <a:r>
              <a:rPr lang="en-US" sz="2400" dirty="0" smtClean="0">
                <a:solidFill>
                  <a:schemeClr val="accent6"/>
                </a:solidFill>
              </a:rPr>
              <a:t>, </a:t>
            </a:r>
            <a:r>
              <a:rPr lang="en-US" sz="2400" dirty="0" err="1" smtClean="0">
                <a:solidFill>
                  <a:schemeClr val="accent6"/>
                </a:solidFill>
              </a:rPr>
              <a:t>piso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ou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parede</a:t>
            </a:r>
            <a:r>
              <a:rPr lang="en-US" sz="2400" dirty="0" smtClean="0">
                <a:solidFill>
                  <a:schemeClr val="accent6"/>
                </a:solidFill>
              </a:rPr>
              <a:t> de </a:t>
            </a:r>
            <a:r>
              <a:rPr lang="en-US" sz="2400" dirty="0" err="1" smtClean="0">
                <a:solidFill>
                  <a:schemeClr val="accent6"/>
                </a:solidFill>
              </a:rPr>
              <a:t>concreto</a:t>
            </a:r>
            <a:r>
              <a:rPr lang="en-US" sz="2400" dirty="0" smtClean="0">
                <a:solidFill>
                  <a:schemeClr val="accent6"/>
                </a:solidFill>
              </a:rPr>
              <a:t>. Se </a:t>
            </a:r>
            <a:r>
              <a:rPr lang="en-US" sz="2400" dirty="0" err="1" smtClean="0">
                <a:solidFill>
                  <a:schemeClr val="accent6"/>
                </a:solidFill>
              </a:rPr>
              <a:t>há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calha</a:t>
            </a:r>
            <a:r>
              <a:rPr lang="en-US" sz="2400" dirty="0" smtClean="0">
                <a:solidFill>
                  <a:schemeClr val="accent6"/>
                </a:solidFill>
              </a:rPr>
              <a:t> de </a:t>
            </a:r>
            <a:r>
              <a:rPr lang="en-US" sz="2400" dirty="0" err="1" smtClean="0">
                <a:solidFill>
                  <a:schemeClr val="accent6"/>
                </a:solidFill>
              </a:rPr>
              <a:t>concreto</a:t>
            </a:r>
            <a:r>
              <a:rPr lang="en-US" sz="2400" dirty="0" smtClean="0">
                <a:solidFill>
                  <a:schemeClr val="accent6"/>
                </a:solidFill>
              </a:rPr>
              <a:t>, </a:t>
            </a:r>
            <a:r>
              <a:rPr lang="en-US" sz="2400" dirty="0" err="1" smtClean="0">
                <a:solidFill>
                  <a:schemeClr val="accent6"/>
                </a:solidFill>
              </a:rPr>
              <a:t>verifique</a:t>
            </a:r>
            <a:r>
              <a:rPr lang="en-US" sz="2400" dirty="0" smtClean="0">
                <a:solidFill>
                  <a:schemeClr val="accent6"/>
                </a:solidFill>
              </a:rPr>
              <a:t> a </a:t>
            </a:r>
            <a:r>
              <a:rPr lang="en-US" sz="2400" dirty="0" err="1" smtClean="0">
                <a:solidFill>
                  <a:schemeClr val="accent6"/>
                </a:solidFill>
              </a:rPr>
              <a:t>bacia</a:t>
            </a:r>
            <a:r>
              <a:rPr lang="en-US" sz="2400" dirty="0" smtClean="0">
                <a:solidFill>
                  <a:schemeClr val="accent6"/>
                </a:solidFill>
              </a:rPr>
              <a:t> de </a:t>
            </a:r>
            <a:r>
              <a:rPr lang="en-US" sz="2400" dirty="0" err="1" smtClean="0">
                <a:solidFill>
                  <a:schemeClr val="accent6"/>
                </a:solidFill>
              </a:rPr>
              <a:t>dissipação</a:t>
            </a:r>
            <a:r>
              <a:rPr lang="en-US" sz="2400" dirty="0" smtClean="0">
                <a:solidFill>
                  <a:schemeClr val="accent6"/>
                </a:solidFill>
              </a:rPr>
              <a:t>. </a:t>
            </a:r>
            <a:r>
              <a:rPr lang="en-US" sz="2400" dirty="0" err="1" smtClean="0">
                <a:solidFill>
                  <a:schemeClr val="accent6"/>
                </a:solidFill>
              </a:rPr>
              <a:t>Inspecione</a:t>
            </a:r>
            <a:r>
              <a:rPr lang="en-US" sz="2400" dirty="0" smtClean="0">
                <a:solidFill>
                  <a:schemeClr val="accent6"/>
                </a:solidFill>
              </a:rPr>
              <a:t> as </a:t>
            </a:r>
            <a:r>
              <a:rPr lang="en-US" sz="2400" dirty="0" err="1" smtClean="0">
                <a:solidFill>
                  <a:schemeClr val="accent6"/>
                </a:solidFill>
              </a:rPr>
              <a:t>área</a:t>
            </a:r>
            <a:r>
              <a:rPr lang="en-US" sz="2400" dirty="0" smtClean="0">
                <a:solidFill>
                  <a:schemeClr val="accent6"/>
                </a:solidFill>
              </a:rPr>
              <a:t> de </a:t>
            </a:r>
            <a:r>
              <a:rPr lang="en-US" sz="2400" dirty="0" err="1" smtClean="0">
                <a:solidFill>
                  <a:schemeClr val="accent6"/>
                </a:solidFill>
              </a:rPr>
              <a:t>aproximação</a:t>
            </a:r>
            <a:r>
              <a:rPr lang="en-US" sz="2400" dirty="0" smtClean="0">
                <a:solidFill>
                  <a:schemeClr val="accent6"/>
                </a:solidFill>
              </a:rPr>
              <a:t> e </a:t>
            </a:r>
            <a:r>
              <a:rPr lang="en-US" sz="2400" dirty="0" err="1" smtClean="0">
                <a:solidFill>
                  <a:schemeClr val="accent6"/>
                </a:solidFill>
              </a:rPr>
              <a:t>descarga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accent6"/>
                </a:solidFill>
              </a:rPr>
              <a:t>Outros—</a:t>
            </a:r>
            <a:r>
              <a:rPr lang="en-US" sz="2400" dirty="0" err="1">
                <a:solidFill>
                  <a:schemeClr val="accent6"/>
                </a:solidFill>
              </a:rPr>
              <a:t>Diques</a:t>
            </a:r>
            <a:r>
              <a:rPr lang="en-US" sz="2400" dirty="0">
                <a:solidFill>
                  <a:schemeClr val="accent6"/>
                </a:solidFill>
              </a:rPr>
              <a:t>, </a:t>
            </a:r>
            <a:r>
              <a:rPr lang="en-US" sz="2400" dirty="0" err="1">
                <a:solidFill>
                  <a:schemeClr val="accent6"/>
                </a:solidFill>
              </a:rPr>
              <a:t>estações</a:t>
            </a:r>
            <a:r>
              <a:rPr lang="en-US" sz="2400" dirty="0">
                <a:solidFill>
                  <a:schemeClr val="accent6"/>
                </a:solidFill>
              </a:rPr>
              <a:t> de </a:t>
            </a:r>
            <a:r>
              <a:rPr lang="en-US" sz="2400" dirty="0" err="1">
                <a:solidFill>
                  <a:schemeClr val="accent6"/>
                </a:solidFill>
              </a:rPr>
              <a:t>bombeamento</a:t>
            </a:r>
            <a:r>
              <a:rPr lang="en-US" sz="2400" dirty="0">
                <a:solidFill>
                  <a:schemeClr val="accent6"/>
                </a:solidFill>
              </a:rPr>
              <a:t>, </a:t>
            </a:r>
            <a:r>
              <a:rPr lang="en-US" sz="2400" dirty="0" err="1">
                <a:solidFill>
                  <a:schemeClr val="accent6"/>
                </a:solidFill>
              </a:rPr>
              <a:t>borda</a:t>
            </a:r>
            <a:r>
              <a:rPr lang="en-US" sz="2400" dirty="0">
                <a:solidFill>
                  <a:schemeClr val="accent6"/>
                </a:solidFill>
              </a:rPr>
              <a:t> do </a:t>
            </a:r>
            <a:r>
              <a:rPr lang="en-US" sz="2400" dirty="0" err="1">
                <a:solidFill>
                  <a:schemeClr val="accent6"/>
                </a:solidFill>
              </a:rPr>
              <a:t>reservatório</a:t>
            </a:r>
            <a:r>
              <a:rPr lang="en-US" sz="2400" dirty="0">
                <a:solidFill>
                  <a:schemeClr val="accent6"/>
                </a:solidFill>
              </a:rPr>
              <a:t>, etc.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400" dirty="0" err="1">
                <a:solidFill>
                  <a:schemeClr val="accent6"/>
                </a:solidFill>
              </a:rPr>
              <a:t>Barragem</a:t>
            </a:r>
            <a:r>
              <a:rPr lang="en-US" sz="2400" dirty="0">
                <a:solidFill>
                  <a:schemeClr val="accent6"/>
                </a:solidFill>
              </a:rPr>
              <a:t> a </a:t>
            </a:r>
            <a:r>
              <a:rPr lang="en-US" sz="2400" dirty="0" err="1">
                <a:solidFill>
                  <a:schemeClr val="accent6"/>
                </a:solidFill>
              </a:rPr>
              <a:t>montante</a:t>
            </a:r>
            <a:r>
              <a:rPr lang="en-US" sz="2400" dirty="0">
                <a:solidFill>
                  <a:schemeClr val="accent6"/>
                </a:solidFill>
              </a:rPr>
              <a:t>—</a:t>
            </a:r>
            <a:r>
              <a:rPr lang="en-US" sz="2400" dirty="0" err="1">
                <a:solidFill>
                  <a:schemeClr val="accent6"/>
                </a:solidFill>
              </a:rPr>
              <a:t>Avaliar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impactos</a:t>
            </a:r>
            <a:r>
              <a:rPr lang="en-US" sz="2400" dirty="0">
                <a:solidFill>
                  <a:schemeClr val="accent6"/>
                </a:solidFill>
              </a:rPr>
              <a:t> e </a:t>
            </a:r>
            <a:r>
              <a:rPr lang="en-US" sz="2400" dirty="0" err="1">
                <a:solidFill>
                  <a:schemeClr val="accent6"/>
                </a:solidFill>
              </a:rPr>
              <a:t>condições</a:t>
            </a:r>
            <a:r>
              <a:rPr lang="en-US" sz="2400" dirty="0">
                <a:solidFill>
                  <a:schemeClr val="accent6"/>
                </a:solidFill>
              </a:rPr>
              <a:t> da </a:t>
            </a:r>
            <a:r>
              <a:rPr lang="en-US" sz="2400" dirty="0" err="1">
                <a:solidFill>
                  <a:schemeClr val="accent6"/>
                </a:solidFill>
              </a:rPr>
              <a:t>barragem</a:t>
            </a:r>
            <a:r>
              <a:rPr lang="en-US" sz="2400" dirty="0">
                <a:solidFill>
                  <a:schemeClr val="accent6"/>
                </a:solidFill>
              </a:rPr>
              <a:t> a </a:t>
            </a:r>
            <a:r>
              <a:rPr lang="en-US" sz="2400" dirty="0" err="1">
                <a:solidFill>
                  <a:schemeClr val="accent6"/>
                </a:solidFill>
              </a:rPr>
              <a:t>montante</a:t>
            </a:r>
            <a:endParaRPr lang="en-US" sz="2400" dirty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</a:pPr>
            <a:endParaRPr lang="en-US" sz="2400" dirty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</a:pPr>
            <a:endParaRPr lang="en-US" sz="2400" u="sng" dirty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</a:pPr>
            <a:endParaRPr lang="en-US" sz="2400" i="1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52400"/>
            <a:ext cx="685800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4000" dirty="0" err="1" smtClean="0">
                <a:solidFill>
                  <a:schemeClr val="accent6"/>
                </a:solidFill>
              </a:rPr>
              <a:t>Barragens</a:t>
            </a:r>
            <a:r>
              <a:rPr lang="en-US" sz="4000" dirty="0" smtClean="0">
                <a:solidFill>
                  <a:schemeClr val="accent6"/>
                </a:solidFill>
              </a:rPr>
              <a:t> de </a:t>
            </a:r>
            <a:r>
              <a:rPr lang="en-US" sz="4000" dirty="0" err="1" smtClean="0">
                <a:solidFill>
                  <a:schemeClr val="accent6"/>
                </a:solidFill>
              </a:rPr>
              <a:t>Reservatórios</a:t>
            </a:r>
            <a:r>
              <a:rPr lang="en-US" sz="4000" dirty="0" smtClean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7D5-AADD-49FA-8209-475AB0712B2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762000"/>
            <a:ext cx="7769225" cy="754063"/>
          </a:xfrm>
          <a:noFill/>
        </p:spPr>
        <p:txBody>
          <a:bodyPr anchor="t"/>
          <a:lstStyle/>
          <a:p>
            <a:r>
              <a:rPr lang="en-US" sz="3200" b="1" dirty="0" err="1" smtClean="0">
                <a:solidFill>
                  <a:schemeClr val="tx1"/>
                </a:solidFill>
              </a:rPr>
              <a:t>Maciço</a:t>
            </a:r>
            <a:r>
              <a:rPr lang="en-US" sz="3200" b="1" dirty="0" smtClean="0">
                <a:solidFill>
                  <a:schemeClr val="tx1"/>
                </a:solidFill>
              </a:rPr>
              <a:t> – </a:t>
            </a:r>
            <a:r>
              <a:rPr lang="en-US" sz="3200" b="1" dirty="0" err="1" smtClean="0">
                <a:solidFill>
                  <a:schemeClr val="tx1"/>
                </a:solidFill>
              </a:rPr>
              <a:t>Componentes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para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serem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inspecionados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3086100" y="50292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4303713" y="5548313"/>
            <a:ext cx="76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0" y="38100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   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 rot="1445263">
            <a:off x="1636713" y="5091113"/>
            <a:ext cx="10144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86030" name="Text Box 14"/>
          <p:cNvSpPr txBox="1">
            <a:spLocks noChangeArrowheads="1"/>
          </p:cNvSpPr>
          <p:nvPr/>
        </p:nvSpPr>
        <p:spPr bwMode="auto">
          <a:xfrm rot="-1763970">
            <a:off x="6513513" y="5243513"/>
            <a:ext cx="10144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143000" y="3048000"/>
            <a:ext cx="6858000" cy="2819400"/>
            <a:chOff x="768" y="1248"/>
            <a:chExt cx="4320" cy="1776"/>
          </a:xfrm>
          <a:effectLst>
            <a:outerShdw sx="1000" sy="1000" algn="ctr" rotWithShape="0">
              <a:schemeClr val="tx1"/>
            </a:outerShdw>
          </a:effectLst>
        </p:grpSpPr>
        <p:sp>
          <p:nvSpPr>
            <p:cNvPr id="86034" name="Rectangle 18"/>
            <p:cNvSpPr>
              <a:spLocks noChangeArrowheads="1"/>
            </p:cNvSpPr>
            <p:nvPr/>
          </p:nvSpPr>
          <p:spPr bwMode="auto">
            <a:xfrm>
              <a:off x="768" y="1920"/>
              <a:ext cx="4320" cy="432"/>
            </a:xfrm>
            <a:prstGeom prst="rect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5" name="AutoShape 19"/>
            <p:cNvSpPr>
              <a:spLocks noChangeArrowheads="1"/>
            </p:cNvSpPr>
            <p:nvPr/>
          </p:nvSpPr>
          <p:spPr bwMode="auto">
            <a:xfrm>
              <a:off x="768" y="2352"/>
              <a:ext cx="4320" cy="672"/>
            </a:xfrm>
            <a:custGeom>
              <a:avLst/>
              <a:gdLst>
                <a:gd name="G0" fmla="+- 6410 0 0"/>
                <a:gd name="G1" fmla="+- 21600 0 6410"/>
                <a:gd name="G2" fmla="*/ 6410 1 2"/>
                <a:gd name="G3" fmla="+- 21600 0 G2"/>
                <a:gd name="G4" fmla="+/ 6410 21600 2"/>
                <a:gd name="G5" fmla="+/ G1 0 2"/>
                <a:gd name="G6" fmla="*/ 21600 21600 6410"/>
                <a:gd name="G7" fmla="*/ G6 1 2"/>
                <a:gd name="G8" fmla="+- 21600 0 G7"/>
                <a:gd name="G9" fmla="*/ 21600 1 2"/>
                <a:gd name="G10" fmla="+- 6410 0 G9"/>
                <a:gd name="G11" fmla="?: G10 G8 0"/>
                <a:gd name="G12" fmla="?: G10 G7 21600"/>
                <a:gd name="T0" fmla="*/ 18395 w 21600"/>
                <a:gd name="T1" fmla="*/ 10800 h 21600"/>
                <a:gd name="T2" fmla="*/ 10800 w 21600"/>
                <a:gd name="T3" fmla="*/ 21600 h 21600"/>
                <a:gd name="T4" fmla="*/ 3205 w 21600"/>
                <a:gd name="T5" fmla="*/ 10800 h 21600"/>
                <a:gd name="T6" fmla="*/ 10800 w 21600"/>
                <a:gd name="T7" fmla="*/ 0 h 21600"/>
                <a:gd name="T8" fmla="*/ 5005 w 21600"/>
                <a:gd name="T9" fmla="*/ 5005 h 21600"/>
                <a:gd name="T10" fmla="*/ 16595 w 21600"/>
                <a:gd name="T11" fmla="*/ 1659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410" y="21600"/>
                  </a:lnTo>
                  <a:lnTo>
                    <a:pt x="1519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6" name="AutoShape 20"/>
            <p:cNvSpPr>
              <a:spLocks noChangeArrowheads="1"/>
            </p:cNvSpPr>
            <p:nvPr/>
          </p:nvSpPr>
          <p:spPr bwMode="auto">
            <a:xfrm rot="10800000">
              <a:off x="768" y="1248"/>
              <a:ext cx="4320" cy="672"/>
            </a:xfrm>
            <a:custGeom>
              <a:avLst/>
              <a:gdLst>
                <a:gd name="G0" fmla="+- 6410 0 0"/>
                <a:gd name="G1" fmla="+- 21600 0 6410"/>
                <a:gd name="G2" fmla="*/ 6410 1 2"/>
                <a:gd name="G3" fmla="+- 21600 0 G2"/>
                <a:gd name="G4" fmla="+/ 6410 21600 2"/>
                <a:gd name="G5" fmla="+/ G1 0 2"/>
                <a:gd name="G6" fmla="*/ 21600 21600 6410"/>
                <a:gd name="G7" fmla="*/ G6 1 2"/>
                <a:gd name="G8" fmla="+- 21600 0 G7"/>
                <a:gd name="G9" fmla="*/ 21600 1 2"/>
                <a:gd name="G10" fmla="+- 6410 0 G9"/>
                <a:gd name="G11" fmla="?: G10 G8 0"/>
                <a:gd name="G12" fmla="?: G10 G7 21600"/>
                <a:gd name="T0" fmla="*/ 18395 w 21600"/>
                <a:gd name="T1" fmla="*/ 10800 h 21600"/>
                <a:gd name="T2" fmla="*/ 10800 w 21600"/>
                <a:gd name="T3" fmla="*/ 21600 h 21600"/>
                <a:gd name="T4" fmla="*/ 3205 w 21600"/>
                <a:gd name="T5" fmla="*/ 10800 h 21600"/>
                <a:gd name="T6" fmla="*/ 10800 w 21600"/>
                <a:gd name="T7" fmla="*/ 0 h 21600"/>
                <a:gd name="T8" fmla="*/ 5005 w 21600"/>
                <a:gd name="T9" fmla="*/ 5005 h 21600"/>
                <a:gd name="T10" fmla="*/ 16595 w 21600"/>
                <a:gd name="T11" fmla="*/ 1659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410" y="21600"/>
                  </a:lnTo>
                  <a:lnTo>
                    <a:pt x="1519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037" name="Text Box 21"/>
          <p:cNvSpPr txBox="1">
            <a:spLocks noChangeArrowheads="1"/>
          </p:cNvSpPr>
          <p:nvPr/>
        </p:nvSpPr>
        <p:spPr bwMode="auto">
          <a:xfrm>
            <a:off x="3922713" y="4240213"/>
            <a:ext cx="129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86038" name="Text Box 22"/>
          <p:cNvSpPr txBox="1">
            <a:spLocks noChangeArrowheads="1"/>
          </p:cNvSpPr>
          <p:nvPr/>
        </p:nvSpPr>
        <p:spPr bwMode="auto">
          <a:xfrm>
            <a:off x="4189413" y="5688013"/>
            <a:ext cx="76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86039" name="Oval 23"/>
          <p:cNvSpPr>
            <a:spLocks noChangeArrowheads="1"/>
          </p:cNvSpPr>
          <p:nvPr/>
        </p:nvSpPr>
        <p:spPr bwMode="auto">
          <a:xfrm>
            <a:off x="1371600" y="4140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40" name="Oval 24"/>
          <p:cNvSpPr>
            <a:spLocks noChangeArrowheads="1"/>
          </p:cNvSpPr>
          <p:nvPr/>
        </p:nvSpPr>
        <p:spPr bwMode="auto">
          <a:xfrm>
            <a:off x="1219200" y="436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41" name="Oval 25"/>
          <p:cNvSpPr>
            <a:spLocks noChangeArrowheads="1"/>
          </p:cNvSpPr>
          <p:nvPr/>
        </p:nvSpPr>
        <p:spPr bwMode="auto">
          <a:xfrm>
            <a:off x="1600200" y="436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42" name="Oval 26"/>
          <p:cNvSpPr>
            <a:spLocks noChangeArrowheads="1"/>
          </p:cNvSpPr>
          <p:nvPr/>
        </p:nvSpPr>
        <p:spPr bwMode="auto">
          <a:xfrm>
            <a:off x="1828800" y="459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43" name="Oval 27"/>
          <p:cNvSpPr>
            <a:spLocks noChangeArrowheads="1"/>
          </p:cNvSpPr>
          <p:nvPr/>
        </p:nvSpPr>
        <p:spPr bwMode="auto">
          <a:xfrm>
            <a:off x="2057400" y="4140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44" name="Oval 28"/>
          <p:cNvSpPr>
            <a:spLocks noChangeArrowheads="1"/>
          </p:cNvSpPr>
          <p:nvPr/>
        </p:nvSpPr>
        <p:spPr bwMode="auto">
          <a:xfrm>
            <a:off x="1905000" y="436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45" name="Oval 29"/>
          <p:cNvSpPr>
            <a:spLocks noChangeArrowheads="1"/>
          </p:cNvSpPr>
          <p:nvPr/>
        </p:nvSpPr>
        <p:spPr bwMode="auto">
          <a:xfrm>
            <a:off x="2286000" y="436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46" name="Oval 30"/>
          <p:cNvSpPr>
            <a:spLocks noChangeArrowheads="1"/>
          </p:cNvSpPr>
          <p:nvPr/>
        </p:nvSpPr>
        <p:spPr bwMode="auto">
          <a:xfrm>
            <a:off x="2514600" y="459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47" name="Oval 31"/>
          <p:cNvSpPr>
            <a:spLocks noChangeArrowheads="1"/>
          </p:cNvSpPr>
          <p:nvPr/>
        </p:nvSpPr>
        <p:spPr bwMode="auto">
          <a:xfrm>
            <a:off x="2819400" y="4140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48" name="Oval 32"/>
          <p:cNvSpPr>
            <a:spLocks noChangeArrowheads="1"/>
          </p:cNvSpPr>
          <p:nvPr/>
        </p:nvSpPr>
        <p:spPr bwMode="auto">
          <a:xfrm>
            <a:off x="2667000" y="436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49" name="Oval 33"/>
          <p:cNvSpPr>
            <a:spLocks noChangeArrowheads="1"/>
          </p:cNvSpPr>
          <p:nvPr/>
        </p:nvSpPr>
        <p:spPr bwMode="auto">
          <a:xfrm>
            <a:off x="3048000" y="436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50" name="Oval 34"/>
          <p:cNvSpPr>
            <a:spLocks noChangeArrowheads="1"/>
          </p:cNvSpPr>
          <p:nvPr/>
        </p:nvSpPr>
        <p:spPr bwMode="auto">
          <a:xfrm>
            <a:off x="3276600" y="459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51" name="Oval 35"/>
          <p:cNvSpPr>
            <a:spLocks noChangeArrowheads="1"/>
          </p:cNvSpPr>
          <p:nvPr/>
        </p:nvSpPr>
        <p:spPr bwMode="auto">
          <a:xfrm>
            <a:off x="3657600" y="4140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52" name="Oval 36"/>
          <p:cNvSpPr>
            <a:spLocks noChangeArrowheads="1"/>
          </p:cNvSpPr>
          <p:nvPr/>
        </p:nvSpPr>
        <p:spPr bwMode="auto">
          <a:xfrm>
            <a:off x="3505200" y="436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53" name="Oval 37"/>
          <p:cNvSpPr>
            <a:spLocks noChangeArrowheads="1"/>
          </p:cNvSpPr>
          <p:nvPr/>
        </p:nvSpPr>
        <p:spPr bwMode="auto">
          <a:xfrm>
            <a:off x="3886200" y="436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54" name="Oval 38"/>
          <p:cNvSpPr>
            <a:spLocks noChangeArrowheads="1"/>
          </p:cNvSpPr>
          <p:nvPr/>
        </p:nvSpPr>
        <p:spPr bwMode="auto">
          <a:xfrm>
            <a:off x="4114800" y="459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55" name="Oval 39"/>
          <p:cNvSpPr>
            <a:spLocks noChangeArrowheads="1"/>
          </p:cNvSpPr>
          <p:nvPr/>
        </p:nvSpPr>
        <p:spPr bwMode="auto">
          <a:xfrm>
            <a:off x="4495800" y="4140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56" name="Oval 40"/>
          <p:cNvSpPr>
            <a:spLocks noChangeArrowheads="1"/>
          </p:cNvSpPr>
          <p:nvPr/>
        </p:nvSpPr>
        <p:spPr bwMode="auto">
          <a:xfrm>
            <a:off x="4343400" y="436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57" name="Oval 41"/>
          <p:cNvSpPr>
            <a:spLocks noChangeArrowheads="1"/>
          </p:cNvSpPr>
          <p:nvPr/>
        </p:nvSpPr>
        <p:spPr bwMode="auto">
          <a:xfrm>
            <a:off x="4724400" y="436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58" name="Oval 42"/>
          <p:cNvSpPr>
            <a:spLocks noChangeArrowheads="1"/>
          </p:cNvSpPr>
          <p:nvPr/>
        </p:nvSpPr>
        <p:spPr bwMode="auto">
          <a:xfrm>
            <a:off x="4953000" y="459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59" name="Oval 43"/>
          <p:cNvSpPr>
            <a:spLocks noChangeArrowheads="1"/>
          </p:cNvSpPr>
          <p:nvPr/>
        </p:nvSpPr>
        <p:spPr bwMode="auto">
          <a:xfrm>
            <a:off x="1219200" y="436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60" name="Oval 44"/>
          <p:cNvSpPr>
            <a:spLocks noChangeArrowheads="1"/>
          </p:cNvSpPr>
          <p:nvPr/>
        </p:nvSpPr>
        <p:spPr bwMode="auto">
          <a:xfrm>
            <a:off x="1600200" y="436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61" name="Oval 45"/>
          <p:cNvSpPr>
            <a:spLocks noChangeArrowheads="1"/>
          </p:cNvSpPr>
          <p:nvPr/>
        </p:nvSpPr>
        <p:spPr bwMode="auto">
          <a:xfrm>
            <a:off x="1828800" y="459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62" name="Oval 46"/>
          <p:cNvSpPr>
            <a:spLocks noChangeArrowheads="1"/>
          </p:cNvSpPr>
          <p:nvPr/>
        </p:nvSpPr>
        <p:spPr bwMode="auto">
          <a:xfrm>
            <a:off x="1600200" y="436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63" name="Oval 47"/>
          <p:cNvSpPr>
            <a:spLocks noChangeArrowheads="1"/>
          </p:cNvSpPr>
          <p:nvPr/>
        </p:nvSpPr>
        <p:spPr bwMode="auto">
          <a:xfrm>
            <a:off x="1828800" y="459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64" name="Oval 48"/>
          <p:cNvSpPr>
            <a:spLocks noChangeArrowheads="1"/>
          </p:cNvSpPr>
          <p:nvPr/>
        </p:nvSpPr>
        <p:spPr bwMode="auto">
          <a:xfrm>
            <a:off x="5334000" y="4140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65" name="Oval 49"/>
          <p:cNvSpPr>
            <a:spLocks noChangeArrowheads="1"/>
          </p:cNvSpPr>
          <p:nvPr/>
        </p:nvSpPr>
        <p:spPr bwMode="auto">
          <a:xfrm>
            <a:off x="5181600" y="436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66" name="Oval 50"/>
          <p:cNvSpPr>
            <a:spLocks noChangeArrowheads="1"/>
          </p:cNvSpPr>
          <p:nvPr/>
        </p:nvSpPr>
        <p:spPr bwMode="auto">
          <a:xfrm>
            <a:off x="5562600" y="436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67" name="Oval 51"/>
          <p:cNvSpPr>
            <a:spLocks noChangeArrowheads="1"/>
          </p:cNvSpPr>
          <p:nvPr/>
        </p:nvSpPr>
        <p:spPr bwMode="auto">
          <a:xfrm>
            <a:off x="5791200" y="459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68" name="Oval 52"/>
          <p:cNvSpPr>
            <a:spLocks noChangeArrowheads="1"/>
          </p:cNvSpPr>
          <p:nvPr/>
        </p:nvSpPr>
        <p:spPr bwMode="auto">
          <a:xfrm>
            <a:off x="6248400" y="4140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69" name="Oval 53"/>
          <p:cNvSpPr>
            <a:spLocks noChangeArrowheads="1"/>
          </p:cNvSpPr>
          <p:nvPr/>
        </p:nvSpPr>
        <p:spPr bwMode="auto">
          <a:xfrm>
            <a:off x="6019800" y="436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70" name="Oval 54"/>
          <p:cNvSpPr>
            <a:spLocks noChangeArrowheads="1"/>
          </p:cNvSpPr>
          <p:nvPr/>
        </p:nvSpPr>
        <p:spPr bwMode="auto">
          <a:xfrm>
            <a:off x="6477000" y="436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71" name="Oval 55"/>
          <p:cNvSpPr>
            <a:spLocks noChangeArrowheads="1"/>
          </p:cNvSpPr>
          <p:nvPr/>
        </p:nvSpPr>
        <p:spPr bwMode="auto">
          <a:xfrm>
            <a:off x="6705600" y="459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72" name="Oval 56"/>
          <p:cNvSpPr>
            <a:spLocks noChangeArrowheads="1"/>
          </p:cNvSpPr>
          <p:nvPr/>
        </p:nvSpPr>
        <p:spPr bwMode="auto">
          <a:xfrm>
            <a:off x="7086600" y="4140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73" name="Oval 57"/>
          <p:cNvSpPr>
            <a:spLocks noChangeArrowheads="1"/>
          </p:cNvSpPr>
          <p:nvPr/>
        </p:nvSpPr>
        <p:spPr bwMode="auto">
          <a:xfrm>
            <a:off x="6858000" y="436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74" name="Oval 58"/>
          <p:cNvSpPr>
            <a:spLocks noChangeArrowheads="1"/>
          </p:cNvSpPr>
          <p:nvPr/>
        </p:nvSpPr>
        <p:spPr bwMode="auto">
          <a:xfrm>
            <a:off x="7315200" y="436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75" name="Oval 59"/>
          <p:cNvSpPr>
            <a:spLocks noChangeArrowheads="1"/>
          </p:cNvSpPr>
          <p:nvPr/>
        </p:nvSpPr>
        <p:spPr bwMode="auto">
          <a:xfrm>
            <a:off x="7543800" y="459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76" name="Oval 60"/>
          <p:cNvSpPr>
            <a:spLocks noChangeArrowheads="1"/>
          </p:cNvSpPr>
          <p:nvPr/>
        </p:nvSpPr>
        <p:spPr bwMode="auto">
          <a:xfrm>
            <a:off x="7848600" y="4140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77" name="Oval 61"/>
          <p:cNvSpPr>
            <a:spLocks noChangeArrowheads="1"/>
          </p:cNvSpPr>
          <p:nvPr/>
        </p:nvSpPr>
        <p:spPr bwMode="auto">
          <a:xfrm>
            <a:off x="7696200" y="436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78" name="Text Box 62"/>
          <p:cNvSpPr txBox="1">
            <a:spLocks noChangeArrowheads="1"/>
          </p:cNvSpPr>
          <p:nvPr/>
        </p:nvSpPr>
        <p:spPr bwMode="auto">
          <a:xfrm>
            <a:off x="5867400" y="20955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86079" name="Rectangle 63"/>
          <p:cNvSpPr>
            <a:spLocks noChangeArrowheads="1"/>
          </p:cNvSpPr>
          <p:nvPr/>
        </p:nvSpPr>
        <p:spPr bwMode="auto">
          <a:xfrm>
            <a:off x="3200400" y="4191000"/>
            <a:ext cx="22098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effectLst>
                  <a:outerShdw sx="1000" sy="1000" algn="tl">
                    <a:srgbClr val="000000"/>
                  </a:outerShdw>
                </a:effectLst>
                <a:latin typeface="Times New Roman" pitchFamily="18" charset="0"/>
              </a:rPr>
              <a:t>CRISTA</a:t>
            </a:r>
            <a:endParaRPr lang="en-US" sz="3200" dirty="0">
              <a:effectLst>
                <a:outerShdw sx="1000" sy="1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6080" name="Text Box 64"/>
          <p:cNvSpPr txBox="1">
            <a:spLocks noChangeArrowheads="1"/>
          </p:cNvSpPr>
          <p:nvPr/>
        </p:nvSpPr>
        <p:spPr bwMode="auto">
          <a:xfrm>
            <a:off x="3429000" y="2362200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effectLst>
                  <a:outerShdw sx="1000" sy="1000" algn="tl">
                    <a:srgbClr val="000000"/>
                  </a:outerShdw>
                </a:effectLst>
                <a:latin typeface="Times New Roman" pitchFamily="18" charset="0"/>
              </a:rPr>
              <a:t>Pé</a:t>
            </a:r>
            <a:r>
              <a:rPr lang="en-US" sz="2800" dirty="0" smtClean="0">
                <a:effectLst>
                  <a:outerShdw sx="1000" sy="1000" algn="tl">
                    <a:srgbClr val="000000"/>
                  </a:outerShdw>
                </a:effectLst>
                <a:latin typeface="Times New Roman" pitchFamily="18" charset="0"/>
              </a:rPr>
              <a:t> de </a:t>
            </a:r>
            <a:r>
              <a:rPr lang="en-US" sz="2800" dirty="0" err="1" smtClean="0">
                <a:effectLst>
                  <a:outerShdw sx="1000" sy="1000" algn="tl">
                    <a:srgbClr val="000000"/>
                  </a:outerShdw>
                </a:effectLst>
                <a:latin typeface="Times New Roman" pitchFamily="18" charset="0"/>
              </a:rPr>
              <a:t>montante</a:t>
            </a:r>
            <a:r>
              <a:rPr lang="en-US" sz="2800" dirty="0" smtClean="0">
                <a:effectLst>
                  <a:outerShdw sx="1000" sy="1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en-US" sz="2800" dirty="0">
              <a:effectLst>
                <a:outerShdw sx="1000" sy="1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6081" name="Text Box 65"/>
          <p:cNvSpPr txBox="1">
            <a:spLocks noChangeArrowheads="1"/>
          </p:cNvSpPr>
          <p:nvPr/>
        </p:nvSpPr>
        <p:spPr bwMode="auto">
          <a:xfrm>
            <a:off x="3581400" y="5867400"/>
            <a:ext cx="274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effectLst>
                  <a:outerShdw sx="1000" sy="1000" algn="tl">
                    <a:srgbClr val="000000"/>
                  </a:outerShdw>
                </a:effectLst>
                <a:latin typeface="Times New Roman" pitchFamily="18" charset="0"/>
              </a:rPr>
              <a:t>Pé</a:t>
            </a:r>
            <a:r>
              <a:rPr lang="en-US" sz="2800" dirty="0" smtClean="0">
                <a:effectLst>
                  <a:outerShdw sx="1000" sy="1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>
                <a:effectLst>
                  <a:outerShdw sx="1000" sy="1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smtClean="0">
                <a:effectLst>
                  <a:outerShdw sx="1000" sy="1000" algn="tl">
                    <a:srgbClr val="000000"/>
                  </a:outerShdw>
                </a:effectLst>
                <a:latin typeface="Times New Roman" pitchFamily="18" charset="0"/>
              </a:rPr>
              <a:t>de </a:t>
            </a:r>
            <a:r>
              <a:rPr lang="en-US" sz="2800" dirty="0" err="1" smtClean="0">
                <a:effectLst>
                  <a:outerShdw sx="1000" sy="1000" algn="tl">
                    <a:srgbClr val="000000"/>
                  </a:outerShdw>
                </a:effectLst>
                <a:latin typeface="Times New Roman" pitchFamily="18" charset="0"/>
              </a:rPr>
              <a:t>Jusante</a:t>
            </a:r>
            <a:endParaRPr lang="en-US" sz="2800" dirty="0">
              <a:effectLst>
                <a:outerShdw sx="1000" sy="1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6082" name="Text Box 66"/>
          <p:cNvSpPr txBox="1">
            <a:spLocks noChangeArrowheads="1"/>
          </p:cNvSpPr>
          <p:nvPr/>
        </p:nvSpPr>
        <p:spPr bwMode="auto">
          <a:xfrm>
            <a:off x="8001000" y="4114800"/>
            <a:ext cx="1143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Ombreira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Esquerda</a:t>
            </a:r>
            <a:endParaRPr lang="en-US" sz="2800" dirty="0">
              <a:effectLst>
                <a:outerShdw sx="1000" sy="1000" algn="ctr" rotWithShape="0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6083" name="Text Box 67"/>
          <p:cNvSpPr txBox="1">
            <a:spLocks noChangeArrowheads="1"/>
          </p:cNvSpPr>
          <p:nvPr/>
        </p:nvSpPr>
        <p:spPr bwMode="auto">
          <a:xfrm>
            <a:off x="0" y="4114800"/>
            <a:ext cx="1143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effectLst>
                  <a:outerShdw sx="1000" sy="1000" algn="ctr" rotWithShape="0">
                    <a:srgbClr val="000000"/>
                  </a:outerShdw>
                </a:effectLst>
                <a:latin typeface="Times New Roman" pitchFamily="18" charset="0"/>
              </a:rPr>
              <a:t>    </a:t>
            </a:r>
            <a:r>
              <a:rPr lang="en-US" dirty="0" err="1" smtClean="0">
                <a:effectLst>
                  <a:outerShdw sx="1000" sy="1000" algn="ctr" rotWithShape="0">
                    <a:srgbClr val="000000"/>
                  </a:outerShdw>
                </a:effectLst>
                <a:latin typeface="Times New Roman" pitchFamily="18" charset="0"/>
              </a:rPr>
              <a:t>Ombreira</a:t>
            </a:r>
            <a:r>
              <a:rPr lang="en-US" dirty="0" smtClean="0">
                <a:effectLst>
                  <a:outerShdw sx="1000" sy="1000" algn="ctr" rotWithShape="0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effectLst>
                  <a:outerShdw sx="1000" sy="1000" algn="ctr" rotWithShape="0">
                    <a:srgbClr val="000000"/>
                  </a:outerShdw>
                </a:effectLst>
                <a:latin typeface="Times New Roman" pitchFamily="18" charset="0"/>
              </a:rPr>
              <a:t>Direita</a:t>
            </a:r>
            <a:endParaRPr lang="en-US" sz="2800" dirty="0">
              <a:effectLst>
                <a:outerShdw sx="1000" sy="1000" algn="ctr" rotWithShape="0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6084" name="Text Box 68"/>
          <p:cNvSpPr txBox="1">
            <a:spLocks noChangeArrowheads="1"/>
          </p:cNvSpPr>
          <p:nvPr/>
        </p:nvSpPr>
        <p:spPr bwMode="auto">
          <a:xfrm>
            <a:off x="3086100" y="48768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86085" name="Text Box 69"/>
          <p:cNvSpPr txBox="1">
            <a:spLocks noChangeArrowheads="1"/>
          </p:cNvSpPr>
          <p:nvPr/>
        </p:nvSpPr>
        <p:spPr bwMode="auto">
          <a:xfrm>
            <a:off x="4303713" y="5548313"/>
            <a:ext cx="76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86086" name="Text Box 70"/>
          <p:cNvSpPr txBox="1">
            <a:spLocks noChangeArrowheads="1"/>
          </p:cNvSpPr>
          <p:nvPr/>
        </p:nvSpPr>
        <p:spPr bwMode="auto">
          <a:xfrm>
            <a:off x="3922713" y="4087813"/>
            <a:ext cx="129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86087" name="Text Box 71"/>
          <p:cNvSpPr txBox="1">
            <a:spLocks noChangeArrowheads="1"/>
          </p:cNvSpPr>
          <p:nvPr/>
        </p:nvSpPr>
        <p:spPr bwMode="auto">
          <a:xfrm>
            <a:off x="3276600" y="4800600"/>
            <a:ext cx="297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effectLst>
                  <a:outerShdw sx="1000" sy="1000" algn="tl">
                    <a:srgbClr val="000000"/>
                  </a:outerShdw>
                </a:effectLst>
                <a:latin typeface="Times New Roman" pitchFamily="18" charset="0"/>
              </a:rPr>
              <a:t>Face de </a:t>
            </a:r>
            <a:r>
              <a:rPr lang="en-US" sz="2800" dirty="0" err="1" smtClean="0">
                <a:effectLst>
                  <a:outerShdw sx="1000" sy="1000" algn="tl">
                    <a:srgbClr val="000000"/>
                  </a:outerShdw>
                </a:effectLst>
                <a:latin typeface="Times New Roman" pitchFamily="18" charset="0"/>
              </a:rPr>
              <a:t>Jusante</a:t>
            </a:r>
            <a:endParaRPr lang="en-US" sz="2800" dirty="0">
              <a:effectLst>
                <a:outerShdw sx="1000" sy="1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6088" name="Text Box 72"/>
          <p:cNvSpPr txBox="1">
            <a:spLocks noChangeArrowheads="1"/>
          </p:cNvSpPr>
          <p:nvPr/>
        </p:nvSpPr>
        <p:spPr bwMode="auto">
          <a:xfrm>
            <a:off x="3429000" y="3124200"/>
            <a:ext cx="24765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effectLst>
                  <a:outerShdw sx="1000" sy="1000" algn="tl">
                    <a:srgbClr val="000000"/>
                  </a:outerShdw>
                </a:effectLst>
                <a:latin typeface="Times New Roman" pitchFamily="18" charset="0"/>
              </a:rPr>
              <a:t>Face de </a:t>
            </a:r>
            <a:r>
              <a:rPr lang="en-US" sz="2800" dirty="0" err="1" smtClean="0">
                <a:effectLst>
                  <a:outerShdw sx="1000" sy="1000" algn="tl">
                    <a:srgbClr val="000000"/>
                  </a:outerShdw>
                </a:effectLst>
                <a:latin typeface="Times New Roman" pitchFamily="18" charset="0"/>
              </a:rPr>
              <a:t>Montante</a:t>
            </a:r>
            <a:endParaRPr lang="en-US" sz="2800" dirty="0">
              <a:effectLst>
                <a:outerShdw sx="1000" sy="1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6089" name="Text Box 73"/>
          <p:cNvSpPr txBox="1">
            <a:spLocks noChangeArrowheads="1"/>
          </p:cNvSpPr>
          <p:nvPr/>
        </p:nvSpPr>
        <p:spPr bwMode="auto">
          <a:xfrm rot="1658120">
            <a:off x="6791325" y="3249613"/>
            <a:ext cx="1762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 smtClean="0">
                <a:effectLst>
                  <a:outerShdw sx="1000" sy="1000" algn="tl">
                    <a:srgbClr val="000000"/>
                  </a:outerShdw>
                </a:effectLst>
                <a:latin typeface="Times New Roman" pitchFamily="18" charset="0"/>
              </a:rPr>
              <a:t>Contato</a:t>
            </a:r>
            <a:endParaRPr lang="en-US" sz="2000" dirty="0">
              <a:effectLst>
                <a:outerShdw sx="1000" sy="1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6090" name="Text Box 74"/>
          <p:cNvSpPr txBox="1">
            <a:spLocks noChangeArrowheads="1"/>
          </p:cNvSpPr>
          <p:nvPr/>
        </p:nvSpPr>
        <p:spPr bwMode="auto">
          <a:xfrm rot="-1446508">
            <a:off x="657225" y="2729597"/>
            <a:ext cx="2044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effectLst>
                  <a:outerShdw sx="1000" sy="1000" algn="tl">
                    <a:srgbClr val="000000"/>
                  </a:outerShdw>
                </a:effectLst>
                <a:latin typeface="Times New Roman" pitchFamily="18" charset="0"/>
              </a:rPr>
              <a:t>Contato</a:t>
            </a:r>
            <a:r>
              <a:rPr lang="en-US" sz="2000" b="1" dirty="0" smtClean="0">
                <a:effectLst>
                  <a:outerShdw sx="1000" sy="1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1600" dirty="0" smtClean="0">
                <a:effectLst>
                  <a:outerShdw sx="1000" sy="1000" algn="tl">
                    <a:srgbClr val="000000"/>
                  </a:outerShdw>
                </a:effectLst>
                <a:latin typeface="Times New Roman" pitchFamily="18" charset="0"/>
              </a:rPr>
              <a:t>(da </a:t>
            </a:r>
            <a:r>
              <a:rPr lang="en-US" sz="1600" dirty="0" err="1" smtClean="0">
                <a:effectLst>
                  <a:outerShdw sx="1000" sy="1000" algn="tl">
                    <a:srgbClr val="000000"/>
                  </a:outerShdw>
                </a:effectLst>
                <a:latin typeface="Times New Roman" pitchFamily="18" charset="0"/>
              </a:rPr>
              <a:t>ombreira</a:t>
            </a:r>
            <a:r>
              <a:rPr lang="en-US" sz="1600" dirty="0" smtClean="0">
                <a:effectLst>
                  <a:outerShdw sx="1000" sy="1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endParaRPr lang="en-US" sz="2000" dirty="0">
              <a:effectLst>
                <a:outerShdw sx="1000" sy="1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6092" name="Text Box 76"/>
          <p:cNvSpPr txBox="1">
            <a:spLocks noChangeArrowheads="1"/>
          </p:cNvSpPr>
          <p:nvPr/>
        </p:nvSpPr>
        <p:spPr bwMode="auto">
          <a:xfrm>
            <a:off x="4303713" y="5548313"/>
            <a:ext cx="76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86093" name="Text Box 77"/>
          <p:cNvSpPr txBox="1">
            <a:spLocks noChangeArrowheads="1"/>
          </p:cNvSpPr>
          <p:nvPr/>
        </p:nvSpPr>
        <p:spPr bwMode="auto">
          <a:xfrm rot="1445263">
            <a:off x="1636713" y="4938713"/>
            <a:ext cx="10144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86094" name="Text Box 78"/>
          <p:cNvSpPr txBox="1">
            <a:spLocks noChangeArrowheads="1"/>
          </p:cNvSpPr>
          <p:nvPr/>
        </p:nvSpPr>
        <p:spPr bwMode="auto">
          <a:xfrm rot="-1763970">
            <a:off x="6513513" y="5091113"/>
            <a:ext cx="10144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86095" name="Text Box 79"/>
          <p:cNvSpPr txBox="1">
            <a:spLocks noChangeArrowheads="1"/>
          </p:cNvSpPr>
          <p:nvPr/>
        </p:nvSpPr>
        <p:spPr bwMode="auto">
          <a:xfrm rot="-1606575">
            <a:off x="6998635" y="5273467"/>
            <a:ext cx="11928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 smtClean="0">
                <a:effectLst>
                  <a:outerShdw sx="1000" sy="1000" algn="tl">
                    <a:srgbClr val="000000"/>
                  </a:outerShdw>
                </a:effectLst>
                <a:latin typeface="Times New Roman" pitchFamily="18" charset="0"/>
              </a:rPr>
              <a:t>Contato</a:t>
            </a:r>
            <a:endParaRPr lang="en-US" sz="2000" dirty="0">
              <a:effectLst>
                <a:outerShdw sx="1000" sy="1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6096" name="Rectangle 80"/>
          <p:cNvSpPr>
            <a:spLocks noChangeArrowheads="1"/>
          </p:cNvSpPr>
          <p:nvPr/>
        </p:nvSpPr>
        <p:spPr bwMode="auto">
          <a:xfrm rot="1655165">
            <a:off x="1117600" y="5159375"/>
            <a:ext cx="1133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effectLst>
                  <a:outerShdw sx="1000" sy="1000" algn="tl">
                    <a:srgbClr val="000000"/>
                  </a:outerShdw>
                </a:effectLst>
                <a:latin typeface="Times New Roman" pitchFamily="18" charset="0"/>
              </a:rPr>
              <a:t>Contato</a:t>
            </a:r>
            <a:endParaRPr lang="en-US" sz="2000" dirty="0">
              <a:effectLst>
                <a:outerShdw sx="1000" sy="1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6101" name="AutoShape 85"/>
          <p:cNvSpPr>
            <a:spLocks noChangeArrowheads="1"/>
          </p:cNvSpPr>
          <p:nvPr/>
        </p:nvSpPr>
        <p:spPr bwMode="auto">
          <a:xfrm>
            <a:off x="1752600" y="3352800"/>
            <a:ext cx="76200" cy="3048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sx="1000" sy="1000" algn="ctr" rotWithShape="0">
              <a:schemeClr val="tx1"/>
            </a:outerShdw>
          </a:effec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3" name="Slide Number Placeholder 7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7D5-AADD-49FA-8209-475AB0712B2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7" name="Picture 5" descr="PA150001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-152400"/>
            <a:ext cx="7950200" cy="5962650"/>
          </a:xfrm>
          <a:noFill/>
          <a:ln/>
        </p:spPr>
      </p:pic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5715000" y="5867400"/>
            <a:ext cx="218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 err="1" smtClean="0">
                <a:latin typeface="Tahoma" pitchFamily="34" charset="0"/>
              </a:rPr>
              <a:t>Lago</a:t>
            </a:r>
            <a:r>
              <a:rPr lang="en-US" b="1" dirty="0" smtClean="0">
                <a:latin typeface="Tahoma" pitchFamily="34" charset="0"/>
              </a:rPr>
              <a:t> Grayson, </a:t>
            </a:r>
            <a:r>
              <a:rPr lang="en-US" b="1" dirty="0">
                <a:latin typeface="Tahoma" pitchFamily="34" charset="0"/>
              </a:rPr>
              <a:t>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7F1BA-D67F-4C9B-A45C-B616BB13022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A3B86C23-0D9A-48E8-8E1A-107224EAABE7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Procedimentos</a:t>
            </a:r>
            <a:r>
              <a:rPr lang="en-US" b="1" dirty="0" smtClean="0">
                <a:solidFill>
                  <a:schemeClr val="accent6"/>
                </a:solidFill>
              </a:rPr>
              <a:t> de </a:t>
            </a:r>
            <a:r>
              <a:rPr lang="en-US" b="1" dirty="0" err="1" smtClean="0">
                <a:solidFill>
                  <a:schemeClr val="accent6"/>
                </a:solidFill>
              </a:rPr>
              <a:t>Inspeção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143000"/>
            <a:ext cx="45720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 err="1" smtClean="0">
                <a:solidFill>
                  <a:schemeClr val="accent6"/>
                </a:solidFill>
              </a:rPr>
              <a:t>Todas</a:t>
            </a:r>
            <a:r>
              <a:rPr lang="en-US" b="1" dirty="0" smtClean="0">
                <a:solidFill>
                  <a:schemeClr val="accent6"/>
                </a:solidFill>
              </a:rPr>
              <a:t> as </a:t>
            </a:r>
            <a:r>
              <a:rPr lang="en-US" b="1" dirty="0" err="1" smtClean="0">
                <a:solidFill>
                  <a:schemeClr val="accent6"/>
                </a:solidFill>
              </a:rPr>
              <a:t>características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críticas</a:t>
            </a:r>
            <a:r>
              <a:rPr lang="en-US" b="1" dirty="0" smtClean="0">
                <a:solidFill>
                  <a:schemeClr val="accent6"/>
                </a:solidFill>
              </a:rPr>
              <a:t> do </a:t>
            </a:r>
            <a:r>
              <a:rPr lang="en-US" b="1" dirty="0" err="1" smtClean="0">
                <a:solidFill>
                  <a:schemeClr val="accent6"/>
                </a:solidFill>
              </a:rPr>
              <a:t>projeto</a:t>
            </a:r>
            <a:r>
              <a:rPr lang="en-US" b="1" dirty="0" smtClean="0">
                <a:solidFill>
                  <a:schemeClr val="accent6"/>
                </a:solidFill>
              </a:rPr>
              <a:t>, </a:t>
            </a:r>
            <a:r>
              <a:rPr lang="en-US" b="1" dirty="0" err="1" smtClean="0">
                <a:solidFill>
                  <a:schemeClr val="accent6"/>
                </a:solidFill>
              </a:rPr>
              <a:t>incluindo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sistemas</a:t>
            </a:r>
            <a:r>
              <a:rPr lang="en-US" b="1" dirty="0" smtClean="0">
                <a:solidFill>
                  <a:schemeClr val="accent6"/>
                </a:solidFill>
              </a:rPr>
              <a:t> de </a:t>
            </a:r>
            <a:r>
              <a:rPr lang="en-US" b="1" dirty="0" err="1" smtClean="0">
                <a:solidFill>
                  <a:schemeClr val="accent6"/>
                </a:solidFill>
              </a:rPr>
              <a:t>comunicação</a:t>
            </a:r>
            <a:r>
              <a:rPr lang="en-US" b="1" dirty="0" smtClean="0">
                <a:solidFill>
                  <a:schemeClr val="accent6"/>
                </a:solidFill>
              </a:rPr>
              <a:t>, a </a:t>
            </a:r>
            <a:r>
              <a:rPr lang="en-US" b="1" dirty="0" err="1" smtClean="0">
                <a:solidFill>
                  <a:schemeClr val="accent6"/>
                </a:solidFill>
              </a:rPr>
              <a:t>serem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empregados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em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condições</a:t>
            </a:r>
            <a:r>
              <a:rPr lang="en-US" b="1" dirty="0" smtClean="0">
                <a:solidFill>
                  <a:schemeClr val="accent6"/>
                </a:solidFill>
              </a:rPr>
              <a:t> de </a:t>
            </a:r>
            <a:r>
              <a:rPr lang="en-US" b="1" dirty="0" err="1" smtClean="0">
                <a:solidFill>
                  <a:schemeClr val="accent6"/>
                </a:solidFill>
              </a:rPr>
              <a:t>emergência</a:t>
            </a:r>
            <a:endParaRPr lang="en-US" b="1" dirty="0" smtClean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</a:pPr>
            <a:r>
              <a:rPr lang="en-US" b="1" dirty="0" err="1" smtClean="0">
                <a:solidFill>
                  <a:schemeClr val="accent6"/>
                </a:solidFill>
              </a:rPr>
              <a:t>Geradores</a:t>
            </a:r>
            <a:r>
              <a:rPr lang="en-US" b="1" dirty="0" smtClean="0">
                <a:solidFill>
                  <a:schemeClr val="accent6"/>
                </a:solidFill>
              </a:rPr>
              <a:t> de </a:t>
            </a:r>
            <a:r>
              <a:rPr lang="en-US" b="1" dirty="0" err="1" smtClean="0">
                <a:solidFill>
                  <a:schemeClr val="accent6"/>
                </a:solidFill>
              </a:rPr>
              <a:t>emergência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testados</a:t>
            </a:r>
            <a:r>
              <a:rPr lang="en-US" b="1" dirty="0" smtClean="0">
                <a:solidFill>
                  <a:schemeClr val="accent6"/>
                </a:solidFill>
              </a:rPr>
              <a:t> sob a </a:t>
            </a:r>
            <a:r>
              <a:rPr lang="en-US" b="1" dirty="0" err="1" smtClean="0">
                <a:solidFill>
                  <a:schemeClr val="accent6"/>
                </a:solidFill>
              </a:rPr>
              <a:t>demanda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da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potência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máxima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esperada</a:t>
            </a:r>
            <a:endParaRPr lang="en-US" b="1" dirty="0" smtClean="0">
              <a:solidFill>
                <a:schemeClr val="accent6"/>
              </a:solidFill>
            </a:endParaRPr>
          </a:p>
        </p:txBody>
      </p:sp>
      <p:pic>
        <p:nvPicPr>
          <p:cNvPr id="456706" name="Picture 2"/>
          <p:cNvPicPr>
            <a:picLocks noChangeAspect="1" noChangeArrowheads="1"/>
          </p:cNvPicPr>
          <p:nvPr/>
        </p:nvPicPr>
        <p:blipFill>
          <a:blip r:embed="rId3" cstate="print"/>
          <a:srcRect l="17920" t="8541" r="17920" b="8541"/>
          <a:stretch>
            <a:fillRect/>
          </a:stretch>
        </p:blipFill>
        <p:spPr bwMode="auto">
          <a:xfrm>
            <a:off x="0" y="1219200"/>
            <a:ext cx="4583430" cy="443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A3B86C23-0D9A-48E8-8E1A-107224EAABE7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Procedimentos</a:t>
            </a:r>
            <a:r>
              <a:rPr lang="en-US" b="1" dirty="0" smtClean="0">
                <a:solidFill>
                  <a:schemeClr val="accent6"/>
                </a:solidFill>
              </a:rPr>
              <a:t> de </a:t>
            </a:r>
            <a:r>
              <a:rPr lang="en-US" b="1" dirty="0" err="1" smtClean="0">
                <a:solidFill>
                  <a:schemeClr val="accent6"/>
                </a:solidFill>
              </a:rPr>
              <a:t>Inspeção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962400"/>
            <a:ext cx="7620000" cy="2057400"/>
          </a:xfrm>
        </p:spPr>
        <p:txBody>
          <a:bodyPr/>
          <a:lstStyle/>
          <a:p>
            <a:pPr indent="0">
              <a:lnSpc>
                <a:spcPct val="80000"/>
              </a:lnSpc>
              <a:buNone/>
            </a:pPr>
            <a:r>
              <a:rPr lang="en-US" b="1" dirty="0" err="1" smtClean="0">
                <a:solidFill>
                  <a:schemeClr val="accent6"/>
                </a:solidFill>
              </a:rPr>
              <a:t>Estações</a:t>
            </a:r>
            <a:r>
              <a:rPr lang="en-US" b="1" dirty="0" smtClean="0">
                <a:solidFill>
                  <a:schemeClr val="accent6"/>
                </a:solidFill>
              </a:rPr>
              <a:t> de </a:t>
            </a:r>
            <a:r>
              <a:rPr lang="en-US" b="1" dirty="0" err="1" smtClean="0">
                <a:solidFill>
                  <a:schemeClr val="accent6"/>
                </a:solidFill>
              </a:rPr>
              <a:t>medição</a:t>
            </a:r>
            <a:r>
              <a:rPr lang="en-US" b="1" dirty="0" smtClean="0">
                <a:solidFill>
                  <a:schemeClr val="accent6"/>
                </a:solidFill>
              </a:rPr>
              <a:t> no </a:t>
            </a:r>
            <a:r>
              <a:rPr lang="en-US" b="1" dirty="0" err="1" smtClean="0">
                <a:solidFill>
                  <a:schemeClr val="accent6"/>
                </a:solidFill>
              </a:rPr>
              <a:t>nível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crítico</a:t>
            </a:r>
            <a:r>
              <a:rPr lang="en-US" b="1" dirty="0" smtClean="0">
                <a:solidFill>
                  <a:schemeClr val="accent6"/>
                </a:solidFill>
              </a:rPr>
              <a:t> da </a:t>
            </a:r>
            <a:r>
              <a:rPr lang="en-US" b="1" dirty="0" err="1" smtClean="0">
                <a:solidFill>
                  <a:schemeClr val="accent6"/>
                </a:solidFill>
              </a:rPr>
              <a:t>água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deverão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ser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identificadas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e </a:t>
            </a:r>
            <a:r>
              <a:rPr lang="en-US" b="1" dirty="0" err="1" smtClean="0">
                <a:solidFill>
                  <a:schemeClr val="accent6"/>
                </a:solidFill>
              </a:rPr>
              <a:t>revistas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para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redundâncias</a:t>
            </a:r>
            <a:r>
              <a:rPr lang="en-US" b="1" dirty="0" smtClean="0">
                <a:solidFill>
                  <a:schemeClr val="accent6"/>
                </a:solidFill>
              </a:rPr>
              <a:t> e </a:t>
            </a:r>
            <a:r>
              <a:rPr lang="en-US" b="1" dirty="0" err="1" smtClean="0">
                <a:solidFill>
                  <a:schemeClr val="accent6"/>
                </a:solidFill>
              </a:rPr>
              <a:t>acurácia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como</a:t>
            </a:r>
            <a:r>
              <a:rPr lang="en-US" b="1" dirty="0" smtClean="0">
                <a:solidFill>
                  <a:schemeClr val="accent6"/>
                </a:solidFill>
              </a:rPr>
              <a:t> um item de </a:t>
            </a:r>
            <a:r>
              <a:rPr lang="en-US" b="1" dirty="0" err="1" smtClean="0">
                <a:solidFill>
                  <a:schemeClr val="accent6"/>
                </a:solidFill>
              </a:rPr>
              <a:t>Inspeção</a:t>
            </a:r>
            <a:r>
              <a:rPr lang="en-US" b="1" dirty="0" smtClean="0">
                <a:solidFill>
                  <a:schemeClr val="accent6"/>
                </a:solidFill>
              </a:rPr>
              <a:t> de </a:t>
            </a:r>
            <a:r>
              <a:rPr lang="en-US" b="1" dirty="0" err="1" smtClean="0">
                <a:solidFill>
                  <a:schemeClr val="accent6"/>
                </a:solidFill>
              </a:rPr>
              <a:t>Segurança</a:t>
            </a:r>
            <a:r>
              <a:rPr lang="en-US" b="1" dirty="0" smtClean="0">
                <a:solidFill>
                  <a:schemeClr val="accent6"/>
                </a:solidFill>
              </a:rPr>
              <a:t> de </a:t>
            </a:r>
            <a:r>
              <a:rPr lang="en-US" b="1" dirty="0" err="1" smtClean="0">
                <a:solidFill>
                  <a:schemeClr val="accent6"/>
                </a:solidFill>
              </a:rPr>
              <a:t>Barragens</a:t>
            </a:r>
            <a:endParaRPr lang="en-US" b="1" dirty="0" smtClean="0">
              <a:solidFill>
                <a:schemeClr val="accent6"/>
              </a:solidFill>
            </a:endParaRPr>
          </a:p>
        </p:txBody>
      </p:sp>
      <p:pic>
        <p:nvPicPr>
          <p:cNvPr id="457730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b="58880"/>
          <a:stretch>
            <a:fillRect/>
          </a:stretch>
        </p:blipFill>
        <p:spPr bwMode="auto">
          <a:xfrm>
            <a:off x="533400" y="1295400"/>
            <a:ext cx="8229600" cy="253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A3B86C23-0D9A-48E8-8E1A-107224EAABE7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Procedimentos</a:t>
            </a:r>
            <a:r>
              <a:rPr lang="en-US" b="1" dirty="0" smtClean="0">
                <a:solidFill>
                  <a:schemeClr val="accent6"/>
                </a:solidFill>
              </a:rPr>
              <a:t> de </a:t>
            </a:r>
            <a:r>
              <a:rPr lang="en-US" b="1" dirty="0" err="1" smtClean="0">
                <a:solidFill>
                  <a:schemeClr val="accent6"/>
                </a:solidFill>
              </a:rPr>
              <a:t>Inspeção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724400"/>
            <a:ext cx="7620000" cy="1828800"/>
          </a:xfrm>
        </p:spPr>
        <p:txBody>
          <a:bodyPr/>
          <a:lstStyle/>
          <a:p>
            <a:pPr indent="-347472">
              <a:lnSpc>
                <a:spcPct val="80000"/>
              </a:lnSpc>
              <a:spcBef>
                <a:spcPts val="1200"/>
              </a:spcBef>
            </a:pPr>
            <a:r>
              <a:rPr lang="en-US" sz="2800" b="1" dirty="0" err="1" smtClean="0">
                <a:solidFill>
                  <a:schemeClr val="accent6"/>
                </a:solidFill>
              </a:rPr>
              <a:t>Marcar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os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limites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para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limpeza</a:t>
            </a:r>
            <a:r>
              <a:rPr lang="en-US" sz="2800" b="1" dirty="0" smtClean="0">
                <a:solidFill>
                  <a:schemeClr val="accent6"/>
                </a:solidFill>
              </a:rPr>
              <a:t> da </a:t>
            </a:r>
            <a:r>
              <a:rPr lang="en-US" sz="2800" b="1" dirty="0" err="1" smtClean="0">
                <a:solidFill>
                  <a:schemeClr val="accent6"/>
                </a:solidFill>
              </a:rPr>
              <a:t>vegetação</a:t>
            </a:r>
            <a:endParaRPr lang="en-US" sz="2800" b="1" dirty="0" smtClean="0">
              <a:solidFill>
                <a:schemeClr val="accent6"/>
              </a:solidFill>
            </a:endParaRPr>
          </a:p>
          <a:p>
            <a:pPr indent="-347472">
              <a:lnSpc>
                <a:spcPct val="80000"/>
              </a:lnSpc>
              <a:spcBef>
                <a:spcPts val="1200"/>
              </a:spcBef>
            </a:pPr>
            <a:r>
              <a:rPr lang="en-US" sz="2800" b="1" dirty="0" err="1" smtClean="0">
                <a:solidFill>
                  <a:schemeClr val="accent6"/>
                </a:solidFill>
              </a:rPr>
              <a:t>Marcar</a:t>
            </a:r>
            <a:r>
              <a:rPr lang="en-US" sz="2800" b="1" dirty="0" smtClean="0">
                <a:solidFill>
                  <a:schemeClr val="accent6"/>
                </a:solidFill>
              </a:rPr>
              <a:t> as </a:t>
            </a:r>
            <a:r>
              <a:rPr lang="en-US" sz="2800" b="1" dirty="0" err="1" smtClean="0">
                <a:solidFill>
                  <a:schemeClr val="accent6"/>
                </a:solidFill>
              </a:rPr>
              <a:t>elevações</a:t>
            </a:r>
            <a:r>
              <a:rPr lang="en-US" sz="2800" b="1" dirty="0" smtClean="0">
                <a:solidFill>
                  <a:schemeClr val="accent6"/>
                </a:solidFill>
              </a:rPr>
              <a:t> de </a:t>
            </a:r>
            <a:r>
              <a:rPr lang="en-US" sz="2800" b="1" dirty="0" err="1" smtClean="0">
                <a:solidFill>
                  <a:schemeClr val="accent6"/>
                </a:solidFill>
              </a:rPr>
              <a:t>inverno</a:t>
            </a:r>
            <a:r>
              <a:rPr lang="en-US" sz="2800" b="1" dirty="0" smtClean="0">
                <a:solidFill>
                  <a:schemeClr val="accent6"/>
                </a:solidFill>
              </a:rPr>
              <a:t>, </a:t>
            </a:r>
            <a:r>
              <a:rPr lang="en-US" sz="2800" b="1" dirty="0" err="1" smtClean="0">
                <a:solidFill>
                  <a:schemeClr val="accent6"/>
                </a:solidFill>
              </a:rPr>
              <a:t>verão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e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crista</a:t>
            </a:r>
            <a:r>
              <a:rPr lang="en-US" sz="2800" b="1" dirty="0" smtClean="0">
                <a:solidFill>
                  <a:schemeClr val="accent6"/>
                </a:solidFill>
              </a:rPr>
              <a:t> do </a:t>
            </a:r>
            <a:r>
              <a:rPr lang="en-US" sz="2800" b="1" dirty="0" err="1" smtClean="0">
                <a:solidFill>
                  <a:schemeClr val="accent6"/>
                </a:solidFill>
              </a:rPr>
              <a:t>vertedouro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na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lado</a:t>
            </a:r>
            <a:r>
              <a:rPr lang="en-US" sz="2800" b="1" dirty="0" smtClean="0">
                <a:solidFill>
                  <a:schemeClr val="accent6"/>
                </a:solidFill>
              </a:rPr>
              <a:t> a </a:t>
            </a:r>
            <a:r>
              <a:rPr lang="en-US" sz="2800" b="1" dirty="0" err="1" smtClean="0">
                <a:solidFill>
                  <a:schemeClr val="accent6"/>
                </a:solidFill>
              </a:rPr>
              <a:t>jusante</a:t>
            </a:r>
            <a:endParaRPr lang="en-US" sz="2800" b="1" dirty="0" smtClean="0">
              <a:solidFill>
                <a:schemeClr val="accent6"/>
              </a:solidFill>
            </a:endParaRPr>
          </a:p>
        </p:txBody>
      </p:sp>
      <p:pic>
        <p:nvPicPr>
          <p:cNvPr id="458754" name="Picture 2"/>
          <p:cNvPicPr>
            <a:picLocks noChangeAspect="1" noChangeArrowheads="1"/>
          </p:cNvPicPr>
          <p:nvPr/>
        </p:nvPicPr>
        <p:blipFill>
          <a:blip r:embed="rId3" cstate="print"/>
          <a:srcRect t="15374" b="13665"/>
          <a:stretch>
            <a:fillRect/>
          </a:stretch>
        </p:blipFill>
        <p:spPr bwMode="auto">
          <a:xfrm>
            <a:off x="990600" y="914400"/>
            <a:ext cx="7143750" cy="379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57200"/>
            <a:ext cx="8610600" cy="5257800"/>
          </a:xfrm>
        </p:spPr>
        <p:txBody>
          <a:bodyPr/>
          <a:lstStyle/>
          <a:p>
            <a:r>
              <a:rPr lang="en-US" sz="4400" b="1" dirty="0" err="1" smtClean="0">
                <a:solidFill>
                  <a:schemeClr val="accent6"/>
                </a:solidFill>
              </a:rPr>
              <a:t>Margens</a:t>
            </a:r>
            <a:r>
              <a:rPr lang="en-US" sz="4400" b="1" dirty="0" smtClean="0">
                <a:solidFill>
                  <a:schemeClr val="accent6"/>
                </a:solidFill>
              </a:rPr>
              <a:t> do </a:t>
            </a:r>
            <a:r>
              <a:rPr lang="en-US" sz="4400" b="1" dirty="0" err="1" smtClean="0">
                <a:solidFill>
                  <a:schemeClr val="accent6"/>
                </a:solidFill>
              </a:rPr>
              <a:t>Reservatório</a:t>
            </a:r>
            <a:endParaRPr lang="en-US" sz="4400" b="1" dirty="0" smtClean="0">
              <a:solidFill>
                <a:schemeClr val="accent6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Certificar</a:t>
            </a:r>
            <a:r>
              <a:rPr lang="en-US" dirty="0" smtClean="0">
                <a:solidFill>
                  <a:schemeClr val="accent6"/>
                </a:solidFill>
              </a:rPr>
              <a:t> se as </a:t>
            </a:r>
            <a:r>
              <a:rPr lang="en-US" dirty="0" err="1" smtClean="0">
                <a:solidFill>
                  <a:schemeClr val="accent6"/>
                </a:solidFill>
              </a:rPr>
              <a:t>bordas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ainda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funcionam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como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foi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planejado</a:t>
            </a:r>
            <a:endParaRPr lang="en-US" dirty="0" smtClean="0">
              <a:solidFill>
                <a:schemeClr val="accent6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accent6"/>
                </a:solidFill>
              </a:rPr>
              <a:t>Uma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preocupação</a:t>
            </a:r>
            <a:r>
              <a:rPr lang="en-US" dirty="0" smtClean="0">
                <a:solidFill>
                  <a:schemeClr val="accent6"/>
                </a:solidFill>
              </a:rPr>
              <a:t> particular </a:t>
            </a:r>
            <a:r>
              <a:rPr lang="en-US" dirty="0" err="1" smtClean="0">
                <a:solidFill>
                  <a:schemeClr val="accent6"/>
                </a:solidFill>
              </a:rPr>
              <a:t>são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deslizamentos</a:t>
            </a:r>
            <a:r>
              <a:rPr lang="en-US" dirty="0" smtClean="0">
                <a:solidFill>
                  <a:schemeClr val="accent6"/>
                </a:solidFill>
              </a:rPr>
              <a:t> de terra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accent6"/>
                </a:solidFill>
              </a:rPr>
              <a:t>Inspecionar</a:t>
            </a:r>
            <a:r>
              <a:rPr lang="en-US" dirty="0" smtClean="0">
                <a:solidFill>
                  <a:schemeClr val="accent6"/>
                </a:solidFill>
              </a:rPr>
              <a:t>: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accent6"/>
                </a:solidFill>
              </a:rPr>
              <a:t>Por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barco</a:t>
            </a:r>
            <a:endParaRPr lang="en-US" dirty="0" smtClean="0">
              <a:solidFill>
                <a:schemeClr val="accent6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accent6"/>
                </a:solidFill>
              </a:rPr>
              <a:t>Em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áreas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adjacentes</a:t>
            </a:r>
            <a:endParaRPr lang="en-US" dirty="0" smtClean="0">
              <a:solidFill>
                <a:schemeClr val="accent6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accent6"/>
                </a:solidFill>
              </a:rPr>
              <a:t>Sobrevoando</a:t>
            </a:r>
            <a:endParaRPr lang="en-US" dirty="0" smtClean="0">
              <a:solidFill>
                <a:schemeClr val="accent6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E </a:t>
            </a:r>
            <a:r>
              <a:rPr lang="en-US" dirty="0" err="1" smtClean="0">
                <a:solidFill>
                  <a:schemeClr val="accent6"/>
                </a:solidFill>
              </a:rPr>
              <a:t>caminhando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ao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redor</a:t>
            </a:r>
            <a:r>
              <a:rPr lang="en-US" dirty="0" smtClean="0">
                <a:solidFill>
                  <a:schemeClr val="accent6"/>
                </a:solidFill>
              </a:rPr>
              <a:t> do </a:t>
            </a:r>
            <a:r>
              <a:rPr lang="en-US" dirty="0" err="1" smtClean="0">
                <a:solidFill>
                  <a:schemeClr val="accent6"/>
                </a:solidFill>
              </a:rPr>
              <a:t>reservatório</a:t>
            </a:r>
            <a:r>
              <a:rPr lang="en-US" dirty="0" smtClean="0">
                <a:solidFill>
                  <a:schemeClr val="accent6"/>
                </a:solidFill>
              </a:rPr>
              <a:t> (se </a:t>
            </a:r>
            <a:r>
              <a:rPr lang="en-US" dirty="0" err="1" smtClean="0">
                <a:solidFill>
                  <a:schemeClr val="accent6"/>
                </a:solidFill>
              </a:rPr>
              <a:t>ele</a:t>
            </a:r>
            <a:r>
              <a:rPr lang="en-US" dirty="0" smtClean="0">
                <a:solidFill>
                  <a:schemeClr val="accent6"/>
                </a:solidFill>
              </a:rPr>
              <a:t> for </a:t>
            </a:r>
            <a:r>
              <a:rPr lang="en-US" dirty="0" err="1" smtClean="0">
                <a:solidFill>
                  <a:schemeClr val="accent6"/>
                </a:solidFill>
              </a:rPr>
              <a:t>pequeno</a:t>
            </a:r>
            <a:r>
              <a:rPr lang="en-US" dirty="0" smtClean="0">
                <a:solidFill>
                  <a:schemeClr val="accent6"/>
                </a:solidFill>
              </a:rPr>
              <a:t>)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7F1BA-D67F-4C9B-A45C-B616BB130228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0"/>
            <a:ext cx="8229600" cy="5334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300" b="1" dirty="0" err="1" smtClean="0"/>
              <a:t>Eclusas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e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Barragens</a:t>
            </a:r>
            <a:endParaRPr lang="en-US" sz="2300" b="1" dirty="0" smtClean="0"/>
          </a:p>
          <a:p>
            <a:pPr>
              <a:buNone/>
            </a:pPr>
            <a:r>
              <a:rPr lang="en-US" sz="2300" b="1" u="sng" dirty="0" err="1" smtClean="0"/>
              <a:t>Todas</a:t>
            </a:r>
            <a:r>
              <a:rPr lang="en-US" sz="2300" b="1" u="sng" dirty="0" smtClean="0"/>
              <a:t> as </a:t>
            </a:r>
            <a:r>
              <a:rPr lang="en-US" sz="2300" b="1" u="sng" dirty="0" err="1" smtClean="0"/>
              <a:t>partes</a:t>
            </a:r>
            <a:r>
              <a:rPr lang="en-US" sz="2300" b="1" u="sng" dirty="0" smtClean="0"/>
              <a:t> </a:t>
            </a:r>
            <a:r>
              <a:rPr lang="en-US" sz="2300" b="1" u="sng" dirty="0" err="1" smtClean="0"/>
              <a:t>concretas</a:t>
            </a:r>
            <a:r>
              <a:rPr lang="en-US" sz="2300" b="1" u="sng" dirty="0" smtClean="0"/>
              <a:t> de </a:t>
            </a:r>
            <a:r>
              <a:rPr lang="en-US" sz="2300" b="1" u="sng" dirty="0" err="1" smtClean="0"/>
              <a:t>eclusas</a:t>
            </a:r>
            <a:r>
              <a:rPr lang="en-US" sz="2300" b="1" u="sng" dirty="0" smtClean="0"/>
              <a:t> </a:t>
            </a:r>
            <a:r>
              <a:rPr lang="en-US" sz="2300" b="1" u="sng" dirty="0" err="1" smtClean="0"/>
              <a:t>e</a:t>
            </a:r>
            <a:r>
              <a:rPr lang="en-US" sz="2300" b="1" u="sng" dirty="0" smtClean="0"/>
              <a:t> </a:t>
            </a:r>
            <a:r>
              <a:rPr lang="en-US" sz="2300" b="1" u="sng" dirty="0" err="1" smtClean="0"/>
              <a:t>barragens</a:t>
            </a:r>
            <a:r>
              <a:rPr lang="en-US" sz="2300" b="1" u="sng" dirty="0" smtClean="0"/>
              <a:t> </a:t>
            </a:r>
            <a:r>
              <a:rPr lang="en-US" sz="2300" b="1" dirty="0" smtClean="0"/>
              <a:t>- </a:t>
            </a:r>
            <a:r>
              <a:rPr lang="en-US" sz="2300" b="1" dirty="0" err="1" smtClean="0"/>
              <a:t>paredes</a:t>
            </a:r>
            <a:r>
              <a:rPr lang="en-US" sz="2300" b="1" dirty="0" smtClean="0"/>
              <a:t> de </a:t>
            </a:r>
            <a:r>
              <a:rPr lang="en-US" sz="2300" b="1" dirty="0" err="1" smtClean="0"/>
              <a:t>bloqueio</a:t>
            </a:r>
            <a:r>
              <a:rPr lang="en-US" sz="2300" b="1" dirty="0" smtClean="0"/>
              <a:t> (ambos </a:t>
            </a:r>
            <a:r>
              <a:rPr lang="en-US" sz="2300" b="1" dirty="0" err="1" smtClean="0"/>
              <a:t>os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níveis</a:t>
            </a:r>
            <a:r>
              <a:rPr lang="en-US" sz="2300" b="1" dirty="0" smtClean="0"/>
              <a:t> de </a:t>
            </a:r>
            <a:r>
              <a:rPr lang="en-US" sz="2300" b="1" dirty="0" err="1" smtClean="0"/>
              <a:t>piscina</a:t>
            </a:r>
            <a:r>
              <a:rPr lang="en-US" sz="2300" b="1" dirty="0" smtClean="0"/>
              <a:t>), </a:t>
            </a:r>
            <a:r>
              <a:rPr lang="en-US" sz="2300" b="1" dirty="0" err="1" smtClean="0"/>
              <a:t>galerias</a:t>
            </a:r>
            <a:r>
              <a:rPr lang="en-US" sz="2300" b="1" dirty="0" smtClean="0"/>
              <a:t>, </a:t>
            </a:r>
            <a:r>
              <a:rPr lang="en-US" sz="2300" b="1" dirty="0" err="1" smtClean="0"/>
              <a:t>passagens</a:t>
            </a:r>
            <a:r>
              <a:rPr lang="en-US" sz="2300" b="1" dirty="0" smtClean="0"/>
              <a:t>, </a:t>
            </a:r>
            <a:r>
              <a:rPr lang="en-US" sz="2300" b="1" dirty="0" err="1" smtClean="0"/>
              <a:t>casas</a:t>
            </a:r>
            <a:r>
              <a:rPr lang="en-US" sz="2300" b="1" dirty="0" smtClean="0"/>
              <a:t> de </a:t>
            </a:r>
            <a:r>
              <a:rPr lang="en-US" sz="2300" b="1" dirty="0" err="1" smtClean="0"/>
              <a:t>controle</a:t>
            </a:r>
            <a:r>
              <a:rPr lang="en-US" sz="2300" b="1" dirty="0" smtClean="0"/>
              <a:t>, </a:t>
            </a:r>
            <a:r>
              <a:rPr lang="en-US" sz="2300" b="1" dirty="0" err="1" smtClean="0"/>
              <a:t>cais</a:t>
            </a:r>
            <a:r>
              <a:rPr lang="en-US" sz="2300" b="1" dirty="0" smtClean="0"/>
              <a:t>, pontes, etc.</a:t>
            </a:r>
            <a:endParaRPr lang="en-US" sz="2300" b="1" dirty="0"/>
          </a:p>
          <a:p>
            <a:pPr>
              <a:buFont typeface="Wingdings" pitchFamily="2" charset="2"/>
              <a:buNone/>
            </a:pPr>
            <a:r>
              <a:rPr lang="en-US" sz="2300" b="1" dirty="0"/>
              <a:t>   </a:t>
            </a:r>
            <a:r>
              <a:rPr lang="en-US" sz="2300" b="1" dirty="0" smtClean="0"/>
              <a:t> </a:t>
            </a:r>
            <a:r>
              <a:rPr lang="en-US" sz="2300" b="1" u="sng" dirty="0" err="1" smtClean="0"/>
              <a:t>Todas</a:t>
            </a:r>
            <a:r>
              <a:rPr lang="en-US" sz="2300" b="1" u="sng" dirty="0" smtClean="0"/>
              <a:t> as </a:t>
            </a:r>
            <a:r>
              <a:rPr lang="en-US" sz="2300" b="1" u="sng" dirty="0" err="1" smtClean="0"/>
              <a:t>Comportas</a:t>
            </a:r>
            <a:r>
              <a:rPr lang="en-US" sz="2300" b="1" dirty="0" smtClean="0"/>
              <a:t> </a:t>
            </a:r>
            <a:r>
              <a:rPr lang="en-US" sz="2300" b="1" dirty="0"/>
              <a:t>-</a:t>
            </a:r>
            <a:r>
              <a:rPr lang="en-US" sz="2300" b="1" dirty="0" smtClean="0"/>
              <a:t> radial, de </a:t>
            </a:r>
            <a:r>
              <a:rPr lang="en-US" sz="2300" b="1" dirty="0" err="1" smtClean="0"/>
              <a:t>rolo</a:t>
            </a:r>
            <a:r>
              <a:rPr lang="en-US" sz="2300" b="1" dirty="0" smtClean="0"/>
              <a:t>, </a:t>
            </a:r>
            <a:r>
              <a:rPr lang="en-US" sz="2300" b="1" dirty="0" err="1" smtClean="0"/>
              <a:t>ensecadeira</a:t>
            </a:r>
            <a:r>
              <a:rPr lang="en-US" sz="2300" b="1" dirty="0" smtClean="0"/>
              <a:t>, </a:t>
            </a:r>
            <a:r>
              <a:rPr lang="en-US" sz="2300" b="1" dirty="0" err="1" smtClean="0"/>
              <a:t>basculante</a:t>
            </a:r>
            <a:r>
              <a:rPr lang="en-US" sz="2300" b="1" dirty="0" smtClean="0"/>
              <a:t>, </a:t>
            </a:r>
            <a:r>
              <a:rPr lang="en-US" sz="2300" b="1" dirty="0" err="1"/>
              <a:t>M</a:t>
            </a:r>
            <a:r>
              <a:rPr lang="en-US" sz="2300" b="1" dirty="0" err="1" smtClean="0"/>
              <a:t>itra</a:t>
            </a:r>
            <a:r>
              <a:rPr lang="en-US" sz="2300" b="1" dirty="0" smtClean="0"/>
              <a:t>.</a:t>
            </a:r>
          </a:p>
          <a:p>
            <a:pPr>
              <a:buNone/>
            </a:pPr>
            <a:r>
              <a:rPr lang="en-US" sz="2300" b="1" dirty="0"/>
              <a:t>    </a:t>
            </a:r>
            <a:r>
              <a:rPr lang="en-US" sz="2300" b="1" u="sng" dirty="0" err="1" smtClean="0"/>
              <a:t>Operar</a:t>
            </a:r>
            <a:r>
              <a:rPr lang="en-US" sz="2300" b="1" u="sng" dirty="0" smtClean="0"/>
              <a:t> </a:t>
            </a:r>
            <a:r>
              <a:rPr lang="en-US" sz="2300" b="1" u="sng" dirty="0" err="1" smtClean="0"/>
              <a:t>todos</a:t>
            </a:r>
            <a:r>
              <a:rPr lang="en-US" sz="2300" b="1" u="sng" dirty="0" smtClean="0"/>
              <a:t> </a:t>
            </a:r>
            <a:r>
              <a:rPr lang="en-US" sz="2300" b="1" u="sng" dirty="0" err="1" smtClean="0"/>
              <a:t>os</a:t>
            </a:r>
            <a:r>
              <a:rPr lang="en-US" sz="2300" b="1" u="sng" dirty="0" smtClean="0"/>
              <a:t> </a:t>
            </a:r>
            <a:r>
              <a:rPr lang="en-US" sz="2300" b="1" u="sng" dirty="0" err="1" smtClean="0"/>
              <a:t>equipamentos</a:t>
            </a:r>
            <a:r>
              <a:rPr lang="en-US" sz="2300" b="1" dirty="0" smtClean="0"/>
              <a:t> </a:t>
            </a:r>
            <a:r>
              <a:rPr lang="en-US" sz="2300" b="1" dirty="0"/>
              <a:t>-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guindastes</a:t>
            </a:r>
            <a:r>
              <a:rPr lang="en-US" sz="2300" b="1" dirty="0" smtClean="0"/>
              <a:t>, </a:t>
            </a:r>
            <a:r>
              <a:rPr lang="en-US" sz="2300" b="1" dirty="0" err="1" smtClean="0"/>
              <a:t>ligar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motores</a:t>
            </a:r>
            <a:r>
              <a:rPr lang="en-US" sz="2300" b="1" dirty="0" smtClean="0"/>
              <a:t> de </a:t>
            </a:r>
            <a:r>
              <a:rPr lang="en-US" sz="2300" b="1" dirty="0" err="1" smtClean="0"/>
              <a:t>todas</a:t>
            </a:r>
            <a:r>
              <a:rPr lang="en-US" sz="2300" b="1" dirty="0" smtClean="0"/>
              <a:t> as </a:t>
            </a:r>
            <a:r>
              <a:rPr lang="en-US" sz="2300" b="1" dirty="0" err="1" smtClean="0"/>
              <a:t>comportas</a:t>
            </a:r>
            <a:r>
              <a:rPr lang="en-US" sz="2300" b="1" dirty="0" smtClean="0"/>
              <a:t>, </a:t>
            </a:r>
            <a:r>
              <a:rPr lang="en-US" sz="2300" b="1" dirty="0" err="1" smtClean="0"/>
              <a:t>abrir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completamente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e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fechar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uma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comporta</a:t>
            </a:r>
            <a:r>
              <a:rPr lang="en-US" sz="2300" b="1" dirty="0" smtClean="0"/>
              <a:t> radial/de </a:t>
            </a:r>
            <a:r>
              <a:rPr lang="en-US" sz="2300" b="1" dirty="0" err="1" smtClean="0"/>
              <a:t>rolo</a:t>
            </a:r>
            <a:r>
              <a:rPr lang="en-US" sz="2300" b="1" dirty="0" smtClean="0"/>
              <a:t>, </a:t>
            </a:r>
            <a:r>
              <a:rPr lang="en-US" sz="2300" b="1" dirty="0" err="1" smtClean="0"/>
              <a:t>documentar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como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todas</a:t>
            </a:r>
            <a:r>
              <a:rPr lang="en-US" sz="2300" b="1" dirty="0" smtClean="0"/>
              <a:t> as </a:t>
            </a:r>
            <a:r>
              <a:rPr lang="en-US" sz="2300" b="1" dirty="0" err="1" smtClean="0"/>
              <a:t>comportas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vão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abrir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completamente</a:t>
            </a:r>
            <a:r>
              <a:rPr lang="en-US" sz="2300" b="1" dirty="0" smtClean="0"/>
              <a:t>, </a:t>
            </a:r>
            <a:r>
              <a:rPr lang="en-US" sz="2300" b="1" dirty="0" err="1" smtClean="0"/>
              <a:t>o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enchimento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e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esvaziamento</a:t>
            </a:r>
            <a:r>
              <a:rPr lang="en-US" sz="2300" b="1" dirty="0" smtClean="0"/>
              <a:t> do </a:t>
            </a:r>
            <a:r>
              <a:rPr lang="en-US" sz="2300" b="1" dirty="0" err="1" smtClean="0"/>
              <a:t>sistema</a:t>
            </a:r>
            <a:r>
              <a:rPr lang="en-US" sz="2300" b="1" dirty="0" smtClean="0"/>
              <a:t>, </a:t>
            </a:r>
            <a:r>
              <a:rPr lang="en-US" sz="2300" b="1" dirty="0" err="1" smtClean="0"/>
              <a:t>comporta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mitra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ou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esporão</a:t>
            </a:r>
            <a:r>
              <a:rPr lang="en-US" sz="2300" b="1" dirty="0" smtClean="0"/>
              <a:t>, </a:t>
            </a:r>
            <a:r>
              <a:rPr lang="en-US" sz="2300" b="1" dirty="0" err="1" smtClean="0"/>
              <a:t>levantar</a:t>
            </a:r>
            <a:r>
              <a:rPr lang="en-US" sz="2300" b="1" dirty="0" smtClean="0"/>
              <a:t> a </a:t>
            </a:r>
            <a:r>
              <a:rPr lang="en-US" sz="2300" b="1" dirty="0" err="1" smtClean="0"/>
              <a:t>comporta</a:t>
            </a:r>
            <a:r>
              <a:rPr lang="en-US" sz="2300" b="1" dirty="0" smtClean="0"/>
              <a:t> de </a:t>
            </a:r>
            <a:r>
              <a:rPr lang="en-US" sz="2300" b="1" dirty="0" err="1" smtClean="0"/>
              <a:t>emergência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da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eclusa</a:t>
            </a:r>
            <a:r>
              <a:rPr lang="en-US" sz="2300" b="1" dirty="0" smtClean="0"/>
              <a:t>, </a:t>
            </a:r>
            <a:r>
              <a:rPr lang="en-US" sz="2300" b="1" dirty="0" err="1" smtClean="0"/>
              <a:t>colocar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o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tampão</a:t>
            </a:r>
            <a:r>
              <a:rPr lang="en-US" sz="2300" b="1" dirty="0" smtClean="0"/>
              <a:t> num </a:t>
            </a:r>
            <a:r>
              <a:rPr lang="en-US" sz="2300" b="1" dirty="0" err="1" smtClean="0"/>
              <a:t>conjunto</a:t>
            </a:r>
            <a:r>
              <a:rPr lang="en-US" sz="2300" b="1" dirty="0" smtClean="0"/>
              <a:t> de </a:t>
            </a:r>
            <a:r>
              <a:rPr lang="en-US" sz="2300" b="1" dirty="0" err="1" smtClean="0"/>
              <a:t>comportas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da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barragem</a:t>
            </a:r>
            <a:r>
              <a:rPr lang="en-US" sz="2300" b="1" dirty="0" smtClean="0"/>
              <a:t>, </a:t>
            </a:r>
            <a:r>
              <a:rPr lang="en-US" sz="2300" b="1" dirty="0" err="1" smtClean="0"/>
              <a:t>ligar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o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gerador</a:t>
            </a:r>
            <a:r>
              <a:rPr lang="en-US" sz="2300" b="1" dirty="0" smtClean="0"/>
              <a:t> de </a:t>
            </a:r>
            <a:r>
              <a:rPr lang="en-US" sz="2300" b="1" dirty="0" err="1" smtClean="0"/>
              <a:t>emergência</a:t>
            </a:r>
            <a:r>
              <a:rPr lang="en-US" sz="2300" b="1" dirty="0" smtClean="0"/>
              <a:t> com </a:t>
            </a:r>
            <a:r>
              <a:rPr lang="en-US" sz="2300" b="1" dirty="0" err="1" smtClean="0"/>
              <a:t>carga</a:t>
            </a:r>
            <a:endParaRPr lang="en-US" sz="2300" b="1" dirty="0" smtClean="0"/>
          </a:p>
          <a:p>
            <a:pPr>
              <a:buFont typeface="Wingdings" pitchFamily="2" charset="2"/>
              <a:buNone/>
            </a:pPr>
            <a:r>
              <a:rPr lang="en-US" sz="2300" b="1" dirty="0"/>
              <a:t>    </a:t>
            </a:r>
            <a:r>
              <a:rPr lang="en-US" sz="2300" b="1" dirty="0" err="1" smtClean="0"/>
              <a:t>Outros</a:t>
            </a:r>
            <a:r>
              <a:rPr lang="en-US" sz="2300" b="1" dirty="0" smtClean="0"/>
              <a:t> </a:t>
            </a:r>
            <a:r>
              <a:rPr lang="en-US" sz="2300" b="1" dirty="0"/>
              <a:t>–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margens</a:t>
            </a:r>
            <a:r>
              <a:rPr lang="en-US" sz="2300" b="1" dirty="0" smtClean="0"/>
              <a:t> de </a:t>
            </a:r>
            <a:r>
              <a:rPr lang="en-US" sz="2300" b="1" dirty="0" err="1" smtClean="0"/>
              <a:t>rios</a:t>
            </a:r>
            <a:r>
              <a:rPr lang="en-US" sz="2300" b="1" dirty="0" smtClean="0"/>
              <a:t>, </a:t>
            </a:r>
            <a:r>
              <a:rPr lang="en-US" sz="2300" b="1" dirty="0" err="1" smtClean="0"/>
              <a:t>diques</a:t>
            </a:r>
            <a:r>
              <a:rPr lang="en-US" sz="2300" b="1" dirty="0" smtClean="0"/>
              <a:t>, </a:t>
            </a:r>
            <a:r>
              <a:rPr lang="en-US" sz="2300" b="1" dirty="0"/>
              <a:t>etc</a:t>
            </a:r>
            <a:r>
              <a:rPr lang="en-US" sz="2300" b="1" dirty="0" smtClean="0"/>
              <a:t>.</a:t>
            </a:r>
            <a:endParaRPr lang="en-US" sz="2300" b="1" dirty="0"/>
          </a:p>
          <a:p>
            <a:pPr>
              <a:buFont typeface="Wingdings" pitchFamily="2" charset="2"/>
              <a:buNone/>
            </a:pPr>
            <a:r>
              <a:rPr lang="en-US" sz="2300" b="1" dirty="0"/>
              <a:t>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7D5-AADD-49FA-8209-475AB0712B2E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A3B86C23-0D9A-48E8-8E1A-107224EAABE7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Propósito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da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Inspeção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029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800"/>
              </a:spcBef>
            </a:pPr>
            <a:endParaRPr lang="en-US" sz="36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en-US" sz="36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Verificar</a:t>
            </a:r>
            <a:r>
              <a:rPr lang="en-US" sz="36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36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integridade</a:t>
            </a:r>
            <a:r>
              <a:rPr lang="en-US" sz="36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estrutural</a:t>
            </a:r>
            <a:r>
              <a:rPr lang="en-US" sz="36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36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barragens</a:t>
            </a:r>
            <a:r>
              <a:rPr lang="en-US" sz="36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36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estruturas</a:t>
            </a:r>
            <a:r>
              <a:rPr lang="en-US" sz="36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associadas</a:t>
            </a:r>
            <a:endParaRPr lang="en-US" sz="36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en-US" sz="36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Garantir</a:t>
            </a:r>
            <a:r>
              <a:rPr lang="en-US" sz="36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36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proteção</a:t>
            </a:r>
            <a:r>
              <a:rPr lang="en-US" sz="36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da</a:t>
            </a:r>
            <a:r>
              <a:rPr lang="en-US" sz="36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vida</a:t>
            </a:r>
            <a:r>
              <a:rPr lang="en-US" sz="36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humana</a:t>
            </a:r>
            <a:r>
              <a:rPr lang="en-US" sz="36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36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da</a:t>
            </a:r>
            <a:r>
              <a:rPr lang="en-US" sz="36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propriedade</a:t>
            </a:r>
            <a:endParaRPr lang="en-US" sz="36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en-US" sz="36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Divulgar</a:t>
            </a:r>
            <a:r>
              <a:rPr lang="en-US" sz="36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as </a:t>
            </a:r>
            <a:r>
              <a:rPr lang="en-US" sz="36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condições</a:t>
            </a:r>
            <a:r>
              <a:rPr lang="en-US" sz="36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que</a:t>
            </a:r>
            <a:r>
              <a:rPr lang="en-US" sz="36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possam</a:t>
            </a:r>
            <a:r>
              <a:rPr lang="en-US" sz="36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perturbar</a:t>
            </a:r>
            <a:r>
              <a:rPr lang="en-US" sz="36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36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funcionamento</a:t>
            </a:r>
            <a:r>
              <a:rPr lang="en-US" sz="36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ou</a:t>
            </a:r>
            <a:r>
              <a:rPr lang="en-US" sz="36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ameaçar</a:t>
            </a:r>
            <a:r>
              <a:rPr lang="en-US" sz="36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36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Segurança</a:t>
            </a:r>
            <a:r>
              <a:rPr lang="en-US" sz="36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36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Barragens</a:t>
            </a:r>
            <a:r>
              <a:rPr lang="en-US" sz="36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a tempo de ser </a:t>
            </a:r>
            <a:r>
              <a:rPr lang="en-US" sz="36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corrigido</a:t>
            </a:r>
            <a:r>
              <a:rPr lang="en-US" sz="36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0" name="Picture 6" descr="Greenup Locks 2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838200"/>
            <a:ext cx="7467600" cy="5034079"/>
          </a:xfrm>
          <a:noFill/>
          <a:ln/>
        </p:spPr>
      </p:pic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3581400" y="457200"/>
            <a:ext cx="45118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Tahoma" pitchFamily="34" charset="0"/>
              </a:rPr>
              <a:t>Eclusa</a:t>
            </a:r>
            <a:r>
              <a:rPr lang="en-US" b="1" dirty="0" smtClean="0">
                <a:latin typeface="Tahoma" pitchFamily="34" charset="0"/>
              </a:rPr>
              <a:t> e </a:t>
            </a:r>
            <a:r>
              <a:rPr lang="en-US" b="1" dirty="0" err="1" smtClean="0">
                <a:latin typeface="Tahoma" pitchFamily="34" charset="0"/>
              </a:rPr>
              <a:t>Barragem</a:t>
            </a:r>
            <a:r>
              <a:rPr lang="en-US" b="1" dirty="0">
                <a:latin typeface="Tahoma" pitchFamily="34" charset="0"/>
              </a:rPr>
              <a:t> Greenup, </a:t>
            </a:r>
            <a:r>
              <a:rPr lang="en-US" b="1" dirty="0" smtClean="0">
                <a:latin typeface="Tahoma" pitchFamily="34" charset="0"/>
              </a:rPr>
              <a:t>Rio Ohio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7F1BA-D67F-4C9B-A45C-B616BB130228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4" name="Picture 6" descr="024_0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85925"/>
            <a:ext cx="8610600" cy="4943475"/>
          </a:xfrm>
          <a:prstGeom prst="rect">
            <a:avLst/>
          </a:prstGeom>
          <a:noFill/>
        </p:spPr>
      </p:pic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609600" y="0"/>
            <a:ext cx="8077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ahoma" pitchFamily="34" charset="0"/>
              </a:rPr>
              <a:t>Documentar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que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todas</a:t>
            </a:r>
            <a:r>
              <a:rPr lang="en-US" sz="2800" dirty="0" smtClean="0">
                <a:latin typeface="Tahoma" pitchFamily="34" charset="0"/>
              </a:rPr>
              <a:t> as </a:t>
            </a:r>
            <a:r>
              <a:rPr lang="en-US" sz="2800" dirty="0" err="1" smtClean="0">
                <a:latin typeface="Tahoma" pitchFamily="34" charset="0"/>
              </a:rPr>
              <a:t>comportas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vão</a:t>
            </a:r>
            <a:r>
              <a:rPr lang="en-US" sz="2800" dirty="0" smtClean="0">
                <a:latin typeface="Tahoma" pitchFamily="34" charset="0"/>
              </a:rPr>
              <a:t> se </a:t>
            </a:r>
            <a:r>
              <a:rPr lang="en-US" sz="2800" dirty="0" err="1" smtClean="0">
                <a:latin typeface="Tahoma" pitchFamily="34" charset="0"/>
              </a:rPr>
              <a:t>abrir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completamente</a:t>
            </a:r>
            <a:endParaRPr lang="en-US" sz="2800" dirty="0" smtClean="0">
              <a:latin typeface="Tahoma" pitchFamily="34" charset="0"/>
            </a:endParaRPr>
          </a:p>
          <a:p>
            <a:r>
              <a:rPr lang="en-US" sz="2800" i="1" dirty="0" err="1" smtClean="0">
                <a:latin typeface="Tahoma" pitchFamily="34" charset="0"/>
              </a:rPr>
              <a:t>Evento</a:t>
            </a:r>
            <a:r>
              <a:rPr lang="en-US" sz="2800" i="1" dirty="0" smtClean="0">
                <a:latin typeface="Tahoma" pitchFamily="34" charset="0"/>
              </a:rPr>
              <a:t> de </a:t>
            </a:r>
            <a:r>
              <a:rPr lang="en-US" sz="2800" i="1" dirty="0" err="1" smtClean="0">
                <a:latin typeface="Tahoma" pitchFamily="34" charset="0"/>
              </a:rPr>
              <a:t>nível</a:t>
            </a:r>
            <a:r>
              <a:rPr lang="en-US" sz="2800" i="1" dirty="0" smtClean="0">
                <a:latin typeface="Tahoma" pitchFamily="34" charset="0"/>
              </a:rPr>
              <a:t> alto de </a:t>
            </a:r>
            <a:r>
              <a:rPr lang="en-US" sz="2800" i="1" dirty="0" err="1" smtClean="0">
                <a:latin typeface="Tahoma" pitchFamily="34" charset="0"/>
              </a:rPr>
              <a:t>água</a:t>
            </a:r>
            <a:r>
              <a:rPr lang="en-US" sz="2800" i="1" dirty="0" smtClean="0">
                <a:latin typeface="Tahoma" pitchFamily="34" charset="0"/>
              </a:rPr>
              <a:t> – </a:t>
            </a:r>
            <a:r>
              <a:rPr lang="en-US" sz="2800" i="1" dirty="0" err="1">
                <a:latin typeface="Tahoma" pitchFamily="34" charset="0"/>
              </a:rPr>
              <a:t>Eclusas</a:t>
            </a:r>
            <a:r>
              <a:rPr lang="en-US" sz="2800" i="1" dirty="0">
                <a:latin typeface="Tahoma" pitchFamily="34" charset="0"/>
              </a:rPr>
              <a:t> e </a:t>
            </a:r>
            <a:r>
              <a:rPr lang="en-US" sz="2800" i="1" dirty="0" err="1" smtClean="0">
                <a:latin typeface="Tahoma" pitchFamily="34" charset="0"/>
              </a:rPr>
              <a:t>Barragem</a:t>
            </a:r>
            <a:r>
              <a:rPr lang="en-US" sz="2800" i="1" dirty="0" smtClean="0">
                <a:latin typeface="Tahoma" pitchFamily="34" charset="0"/>
              </a:rPr>
              <a:t> de Willow Island</a:t>
            </a:r>
            <a:endParaRPr lang="en-US" sz="2800" i="1" dirty="0">
              <a:latin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7F1BA-D67F-4C9B-A45C-B616BB130228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A3B86C23-0D9A-48E8-8E1A-107224EAABE7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Resumo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após</a:t>
            </a:r>
            <a:r>
              <a:rPr lang="en-US" b="1" dirty="0" smtClean="0">
                <a:solidFill>
                  <a:schemeClr val="accent6"/>
                </a:solidFill>
              </a:rPr>
              <a:t> a </a:t>
            </a:r>
            <a:r>
              <a:rPr lang="en-US" b="1" dirty="0" err="1" smtClean="0">
                <a:solidFill>
                  <a:schemeClr val="accent6"/>
                </a:solidFill>
              </a:rPr>
              <a:t>Inspeção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 err="1" smtClean="0">
                <a:solidFill>
                  <a:schemeClr val="accent6"/>
                </a:solidFill>
              </a:rPr>
              <a:t>Presença</a:t>
            </a:r>
            <a:r>
              <a:rPr lang="en-US" b="1" dirty="0" smtClean="0">
                <a:solidFill>
                  <a:schemeClr val="accent6"/>
                </a:solidFill>
              </a:rPr>
              <a:t> de </a:t>
            </a:r>
            <a:r>
              <a:rPr lang="en-US" b="1" dirty="0" err="1" smtClean="0">
                <a:solidFill>
                  <a:schemeClr val="accent6"/>
                </a:solidFill>
              </a:rPr>
              <a:t>funcionários</a:t>
            </a:r>
            <a:r>
              <a:rPr lang="en-US" b="1" dirty="0" smtClean="0">
                <a:solidFill>
                  <a:schemeClr val="accent6"/>
                </a:solidFill>
              </a:rPr>
              <a:t> do </a:t>
            </a:r>
            <a:r>
              <a:rPr lang="en-US" b="1" dirty="0" err="1" smtClean="0">
                <a:solidFill>
                  <a:schemeClr val="accent6"/>
                </a:solidFill>
              </a:rPr>
              <a:t>projeto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e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da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operação</a:t>
            </a:r>
            <a:endParaRPr lang="en-US" b="1" dirty="0" smtClean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</a:pPr>
            <a:r>
              <a:rPr lang="en-US" b="1" dirty="0" err="1" smtClean="0">
                <a:solidFill>
                  <a:schemeClr val="accent6"/>
                </a:solidFill>
              </a:rPr>
              <a:t>Resultados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e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Recomendações</a:t>
            </a:r>
            <a:endParaRPr lang="en-US" b="1" dirty="0" smtClean="0">
              <a:solidFill>
                <a:schemeClr val="accent6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Anotados</a:t>
            </a:r>
            <a:r>
              <a:rPr lang="en-US" b="1" dirty="0" smtClean="0">
                <a:solidFill>
                  <a:schemeClr val="accent6"/>
                </a:solidFill>
              </a:rPr>
              <a:t> no </a:t>
            </a:r>
            <a:r>
              <a:rPr lang="en-US" b="1" dirty="0" err="1" smtClean="0">
                <a:solidFill>
                  <a:schemeClr val="accent6"/>
                </a:solidFill>
              </a:rPr>
              <a:t>registro</a:t>
            </a:r>
            <a:endParaRPr lang="en-US" b="1" dirty="0" smtClean="0">
              <a:solidFill>
                <a:schemeClr val="accent6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b="1" dirty="0" err="1" smtClean="0">
                <a:solidFill>
                  <a:schemeClr val="accent6"/>
                </a:solidFill>
              </a:rPr>
              <a:t>Itens</a:t>
            </a:r>
            <a:r>
              <a:rPr lang="en-US" b="1" dirty="0" smtClean="0">
                <a:solidFill>
                  <a:schemeClr val="accent6"/>
                </a:solidFill>
              </a:rPr>
              <a:t> de </a:t>
            </a:r>
            <a:r>
              <a:rPr lang="en-US" b="1" dirty="0" err="1" smtClean="0">
                <a:solidFill>
                  <a:schemeClr val="accent6"/>
                </a:solidFill>
              </a:rPr>
              <a:t>ação</a:t>
            </a:r>
            <a:endParaRPr lang="en-US" b="1" dirty="0" smtClean="0">
              <a:solidFill>
                <a:schemeClr val="accent6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b="1" dirty="0" smtClean="0">
                <a:solidFill>
                  <a:schemeClr val="accent6"/>
                </a:solidFill>
              </a:rPr>
              <a:t>OCA:  A-F</a:t>
            </a:r>
          </a:p>
          <a:p>
            <a:pPr lvl="1">
              <a:lnSpc>
                <a:spcPct val="80000"/>
              </a:lnSpc>
            </a:pPr>
            <a:r>
              <a:rPr lang="en-US" b="1" dirty="0" err="1" smtClean="0">
                <a:solidFill>
                  <a:schemeClr val="accent6"/>
                </a:solidFill>
              </a:rPr>
              <a:t>Apoio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financeiro</a:t>
            </a:r>
            <a:r>
              <a:rPr lang="en-US" b="1" dirty="0" smtClean="0">
                <a:solidFill>
                  <a:schemeClr val="accent6"/>
                </a:solidFill>
              </a:rPr>
              <a:t> do DSPMT:  1-6</a:t>
            </a:r>
          </a:p>
          <a:p>
            <a:pPr>
              <a:lnSpc>
                <a:spcPct val="80000"/>
              </a:lnSpc>
            </a:pPr>
            <a:r>
              <a:rPr lang="en-US" b="1" dirty="0" err="1" smtClean="0">
                <a:solidFill>
                  <a:schemeClr val="accent6"/>
                </a:solidFill>
              </a:rPr>
              <a:t>Qualquer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evidência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de </a:t>
            </a:r>
            <a:r>
              <a:rPr lang="en-US" b="1" dirty="0" err="1" smtClean="0">
                <a:solidFill>
                  <a:schemeClr val="accent6"/>
                </a:solidFill>
              </a:rPr>
              <a:t>perigo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deve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ser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registrada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imediatamente</a:t>
            </a:r>
            <a:r>
              <a:rPr lang="en-US" b="1" dirty="0" smtClean="0">
                <a:solidFill>
                  <a:schemeClr val="accent6"/>
                </a:solidFill>
              </a:rPr>
              <a:t>. 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A3B86C23-0D9A-48E8-8E1A-107224EAABE7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Lista</a:t>
            </a:r>
            <a:r>
              <a:rPr lang="en-US" b="1" dirty="0" smtClean="0">
                <a:solidFill>
                  <a:schemeClr val="accent6"/>
                </a:solidFill>
              </a:rPr>
              <a:t> de </a:t>
            </a:r>
            <a:r>
              <a:rPr lang="en-US" b="1" dirty="0" err="1" smtClean="0">
                <a:solidFill>
                  <a:schemeClr val="accent6"/>
                </a:solidFill>
              </a:rPr>
              <a:t>Checagem</a:t>
            </a:r>
            <a:endParaRPr lang="en-US" b="1" dirty="0">
              <a:solidFill>
                <a:schemeClr val="accent6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088072"/>
              </p:ext>
            </p:extLst>
          </p:nvPr>
        </p:nvGraphicFramePr>
        <p:xfrm>
          <a:off x="304800" y="1447798"/>
          <a:ext cx="8610600" cy="3785781"/>
        </p:xfrm>
        <a:graphic>
          <a:graphicData uri="http://schemas.openxmlformats.org/drawingml/2006/table">
            <a:tbl>
              <a:tblPr/>
              <a:tblGrid>
                <a:gridCol w="1486634"/>
                <a:gridCol w="614312"/>
                <a:gridCol w="1404254"/>
                <a:gridCol w="1698104"/>
                <a:gridCol w="130696"/>
                <a:gridCol w="949424"/>
                <a:gridCol w="117376"/>
                <a:gridCol w="1250776"/>
                <a:gridCol w="98988"/>
                <a:gridCol w="860036"/>
              </a:tblGrid>
              <a:tr h="1568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 err="1" smtClean="0">
                          <a:latin typeface="Arial"/>
                          <a:ea typeface="Times New Roman"/>
                        </a:rPr>
                        <a:t>Componente</a:t>
                      </a:r>
                      <a:endParaRPr lang="en-US" sz="1600" u="sng" dirty="0">
                        <a:latin typeface="Times New Roman"/>
                        <a:ea typeface="Times New Roman"/>
                      </a:endParaRPr>
                    </a:p>
                  </a:txBody>
                  <a:tcPr marL="52189" marR="52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 err="1" smtClean="0">
                          <a:latin typeface="Arial"/>
                          <a:ea typeface="Times New Roman"/>
                        </a:rPr>
                        <a:t>Lider</a:t>
                      </a:r>
                      <a:endParaRPr lang="en-US" sz="1600" u="sng" dirty="0">
                        <a:latin typeface="Times New Roman"/>
                        <a:ea typeface="Times New Roman"/>
                      </a:endParaRPr>
                    </a:p>
                  </a:txBody>
                  <a:tcPr marL="52189" marR="52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 err="1" smtClean="0">
                          <a:latin typeface="Arial"/>
                          <a:ea typeface="Times New Roman"/>
                        </a:rPr>
                        <a:t>Observações</a:t>
                      </a:r>
                      <a:endParaRPr lang="en-US" sz="1600" u="sng" dirty="0">
                        <a:latin typeface="Times New Roman"/>
                        <a:ea typeface="Times New Roman"/>
                      </a:endParaRPr>
                    </a:p>
                  </a:txBody>
                  <a:tcPr marL="52189" marR="52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 err="1" smtClean="0">
                          <a:latin typeface="Arial"/>
                          <a:ea typeface="Times New Roman"/>
                        </a:rPr>
                        <a:t>Recomendações</a:t>
                      </a:r>
                      <a:endParaRPr lang="en-US" sz="1600" u="sng" dirty="0">
                        <a:latin typeface="Times New Roman"/>
                        <a:ea typeface="Times New Roman"/>
                      </a:endParaRPr>
                    </a:p>
                  </a:txBody>
                  <a:tcPr marL="52189" marR="52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 err="1" smtClean="0">
                          <a:latin typeface="Arial"/>
                          <a:ea typeface="Times New Roman"/>
                        </a:rPr>
                        <a:t>Custo</a:t>
                      </a:r>
                      <a:r>
                        <a:rPr lang="en-US" sz="1600" u="none" strike="noStrike" dirty="0" smtClean="0"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600" u="none" strike="noStrike" dirty="0" err="1" smtClean="0">
                          <a:latin typeface="Arial"/>
                          <a:ea typeface="Times New Roman"/>
                        </a:rPr>
                        <a:t>Estimado</a:t>
                      </a:r>
                      <a:endParaRPr lang="en-US" sz="1600" u="sng" dirty="0">
                        <a:latin typeface="Times New Roman"/>
                        <a:ea typeface="Times New Roman"/>
                      </a:endParaRPr>
                    </a:p>
                  </a:txBody>
                  <a:tcPr marL="52189" marR="52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u="sng" dirty="0">
                        <a:latin typeface="Times New Roman"/>
                        <a:ea typeface="Times New Roman"/>
                      </a:endParaRPr>
                    </a:p>
                  </a:txBody>
                  <a:tcPr marL="52189" marR="52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 err="1" smtClean="0">
                          <a:latin typeface="Arial"/>
                          <a:ea typeface="Times New Roman"/>
                        </a:rPr>
                        <a:t>Classificação</a:t>
                      </a:r>
                      <a:r>
                        <a:rPr lang="en-US" sz="1600" u="sng" dirty="0" smtClean="0">
                          <a:latin typeface="Arial"/>
                          <a:ea typeface="Times New Roman"/>
                        </a:rPr>
                        <a:t> da </a:t>
                      </a:r>
                      <a:r>
                        <a:rPr lang="en-US" sz="1600" u="sng" dirty="0" err="1" smtClean="0">
                          <a:latin typeface="Arial"/>
                          <a:ea typeface="Times New Roman"/>
                        </a:rPr>
                        <a:t>Condição</a:t>
                      </a:r>
                      <a:r>
                        <a:rPr lang="en-US" sz="1600" u="sng" baseline="0" dirty="0" smtClean="0"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600" u="sng" baseline="0" dirty="0" err="1" smtClean="0">
                          <a:latin typeface="Arial"/>
                          <a:ea typeface="Times New Roman"/>
                        </a:rPr>
                        <a:t>Operacional</a:t>
                      </a:r>
                      <a:endParaRPr lang="en-US" sz="1600" u="sng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u="sng" dirty="0">
                          <a:latin typeface="Arial"/>
                          <a:ea typeface="Times New Roman"/>
                        </a:rPr>
                        <a:t>(A–F)</a:t>
                      </a:r>
                      <a:endParaRPr lang="en-US" sz="1600" u="sng" dirty="0">
                        <a:latin typeface="Times New Roman"/>
                        <a:ea typeface="Times New Roman"/>
                      </a:endParaRPr>
                    </a:p>
                  </a:txBody>
                  <a:tcPr marL="52189" marR="52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u="sng" dirty="0">
                        <a:latin typeface="Times New Roman"/>
                        <a:ea typeface="Times New Roman"/>
                      </a:endParaRPr>
                    </a:p>
                  </a:txBody>
                  <a:tcPr marL="52189" marR="52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 err="1" smtClean="0">
                          <a:latin typeface="Arial"/>
                          <a:ea typeface="Times New Roman"/>
                        </a:rPr>
                        <a:t>Prioridade</a:t>
                      </a:r>
                      <a:r>
                        <a:rPr lang="en-US" sz="1600" u="sng" baseline="0" dirty="0" smtClean="0">
                          <a:latin typeface="Arial"/>
                          <a:ea typeface="Times New Roman"/>
                        </a:rPr>
                        <a:t> de </a:t>
                      </a:r>
                      <a:r>
                        <a:rPr lang="en-US" sz="1600" u="sng" baseline="0" dirty="0" err="1" smtClean="0">
                          <a:latin typeface="Arial"/>
                          <a:ea typeface="Times New Roman"/>
                        </a:rPr>
                        <a:t>Ação</a:t>
                      </a:r>
                      <a:endParaRPr lang="en-US" sz="1600" u="sng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u="sng" dirty="0">
                          <a:latin typeface="Arial"/>
                          <a:ea typeface="Times New Roman"/>
                        </a:rPr>
                        <a:t>(1 – 6)</a:t>
                      </a:r>
                      <a:endParaRPr lang="en-US" sz="1600" u="sng" dirty="0">
                        <a:latin typeface="Times New Roman"/>
                        <a:ea typeface="Times New Roman"/>
                      </a:endParaRPr>
                    </a:p>
                  </a:txBody>
                  <a:tcPr marL="52189" marR="52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u="sng" dirty="0">
                        <a:latin typeface="Times New Roman"/>
                        <a:ea typeface="Times New Roman"/>
                      </a:endParaRPr>
                    </a:p>
                  </a:txBody>
                  <a:tcPr marL="52189" marR="52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80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050" u="sng" dirty="0">
                        <a:latin typeface="Times New Roman"/>
                        <a:ea typeface="Times New Roman"/>
                      </a:endParaRPr>
                    </a:p>
                  </a:txBody>
                  <a:tcPr marL="52189" marR="52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7737">
                <a:tc>
                  <a:txBody>
                    <a:bodyPr/>
                    <a:lstStyle/>
                    <a:p>
                      <a:pPr marL="15240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 err="1" smtClean="0">
                          <a:latin typeface="Arial"/>
                          <a:ea typeface="Times New Roman"/>
                        </a:rPr>
                        <a:t>Ombreira</a:t>
                      </a:r>
                      <a:r>
                        <a:rPr lang="en-US" sz="1600" u="sng" dirty="0" smtClean="0"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600" u="sng" dirty="0" err="1" smtClean="0">
                          <a:latin typeface="Arial"/>
                          <a:ea typeface="Times New Roman"/>
                        </a:rPr>
                        <a:t>Direita</a:t>
                      </a:r>
                      <a:r>
                        <a:rPr lang="en-US" sz="1600" u="sng" baseline="0" dirty="0" smtClean="0">
                          <a:latin typeface="Arial"/>
                          <a:ea typeface="Times New Roman"/>
                        </a:rPr>
                        <a:t> de </a:t>
                      </a:r>
                      <a:r>
                        <a:rPr lang="en-US" sz="1600" u="sng" baseline="0" dirty="0" err="1" smtClean="0">
                          <a:latin typeface="Arial"/>
                          <a:ea typeface="Times New Roman"/>
                        </a:rPr>
                        <a:t>Jusante</a:t>
                      </a:r>
                      <a:endParaRPr lang="en-US" sz="1600" u="sng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latin typeface="Arial"/>
                          <a:ea typeface="Times New Roman"/>
                        </a:rPr>
                        <a:t>G</a:t>
                      </a:r>
                      <a:endParaRPr lang="en-US" sz="1600" u="sng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050" u="sng">
                        <a:latin typeface="Arial"/>
                        <a:ea typeface="Times New Roman"/>
                      </a:endParaRPr>
                    </a:p>
                  </a:txBody>
                  <a:tcPr marL="52189" marR="521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52189" marR="52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52189" marR="52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52189" marR="52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000" u="none" strike="noStrike">
                        <a:latin typeface="Arial"/>
                        <a:ea typeface="Times New Roman"/>
                      </a:endParaRPr>
                    </a:p>
                  </a:txBody>
                  <a:tcPr marL="52189" marR="52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80">
                <a:tc>
                  <a:txBody>
                    <a:bodyPr/>
                    <a:lstStyle/>
                    <a:p>
                      <a:pPr marL="15240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 err="1" smtClean="0">
                          <a:latin typeface="Arial"/>
                          <a:ea typeface="Times New Roman"/>
                        </a:rPr>
                        <a:t>Vala</a:t>
                      </a:r>
                      <a:r>
                        <a:rPr lang="en-US" sz="1600" u="sng" dirty="0" smtClean="0">
                          <a:latin typeface="Arial"/>
                          <a:ea typeface="Times New Roman"/>
                        </a:rPr>
                        <a:t> da </a:t>
                      </a:r>
                      <a:r>
                        <a:rPr lang="en-US" sz="1600" u="sng" dirty="0" err="1" smtClean="0">
                          <a:latin typeface="Arial"/>
                          <a:ea typeface="Times New Roman"/>
                        </a:rPr>
                        <a:t>Ombreira</a:t>
                      </a:r>
                      <a:r>
                        <a:rPr lang="en-US" sz="1600" u="sng" dirty="0" smtClean="0"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600" u="sng" dirty="0" err="1" smtClean="0">
                          <a:latin typeface="Arial"/>
                          <a:ea typeface="Times New Roman"/>
                        </a:rPr>
                        <a:t>Direita</a:t>
                      </a:r>
                      <a:r>
                        <a:rPr lang="en-US" sz="1600" u="sng" baseline="0" dirty="0" smtClean="0">
                          <a:latin typeface="Arial"/>
                          <a:ea typeface="Times New Roman"/>
                        </a:rPr>
                        <a:t> de </a:t>
                      </a:r>
                      <a:r>
                        <a:rPr lang="en-US" sz="1600" u="sng" baseline="0" dirty="0" err="1" smtClean="0">
                          <a:latin typeface="Arial"/>
                          <a:ea typeface="Times New Roman"/>
                        </a:rPr>
                        <a:t>Jusante</a:t>
                      </a:r>
                      <a:endParaRPr lang="en-US" sz="1600" u="sng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latin typeface="Arial"/>
                          <a:ea typeface="Times New Roman"/>
                        </a:rPr>
                        <a:t>G</a:t>
                      </a:r>
                      <a:endParaRPr lang="en-US" sz="1600" u="sng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000" u="sng" dirty="0">
                        <a:latin typeface="Arial"/>
                        <a:ea typeface="Times New Roman"/>
                      </a:endParaRPr>
                    </a:p>
                  </a:txBody>
                  <a:tcPr marL="52189" marR="521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52189" marR="52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52189" marR="52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52189" marR="52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000" u="none" strike="noStrike" dirty="0">
                        <a:latin typeface="Arial"/>
                        <a:ea typeface="Times New Roman"/>
                      </a:endParaRPr>
                    </a:p>
                  </a:txBody>
                  <a:tcPr marL="52189" marR="52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762000"/>
            <a:ext cx="8659688" cy="3886200"/>
          </a:xfrm>
        </p:spPr>
        <p:txBody>
          <a:bodyPr/>
          <a:lstStyle/>
          <a:p>
            <a:pPr eaLnBrk="1" hangingPunct="1"/>
            <a:r>
              <a:rPr lang="en-US" dirty="0" err="1" smtClean="0"/>
              <a:t>Evidências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perigos</a:t>
            </a:r>
            <a:r>
              <a:rPr lang="en-US" dirty="0" smtClean="0"/>
              <a:t> </a:t>
            </a:r>
            <a:r>
              <a:rPr lang="en-US" dirty="0" err="1" smtClean="0"/>
              <a:t>devem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registradas</a:t>
            </a:r>
            <a:endParaRPr lang="en-US" dirty="0" smtClean="0"/>
          </a:p>
          <a:p>
            <a:pPr lvl="1"/>
            <a:r>
              <a:rPr lang="en-US" dirty="0" err="1" smtClean="0"/>
              <a:t>Solapamentos</a:t>
            </a:r>
            <a:r>
              <a:rPr lang="en-US" dirty="0" smtClean="0"/>
              <a:t>, </a:t>
            </a:r>
            <a:r>
              <a:rPr lang="en-US" dirty="0" err="1" smtClean="0"/>
              <a:t>recalques</a:t>
            </a:r>
            <a:r>
              <a:rPr lang="en-US" dirty="0" smtClean="0"/>
              <a:t>,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escorregamento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maciços</a:t>
            </a:r>
            <a:r>
              <a:rPr lang="en-US" dirty="0" smtClean="0"/>
              <a:t> de </a:t>
            </a:r>
            <a:r>
              <a:rPr lang="en-US" dirty="0" err="1" smtClean="0"/>
              <a:t>barragens</a:t>
            </a:r>
            <a:r>
              <a:rPr lang="en-US" dirty="0" smtClean="0"/>
              <a:t> de terra e </a:t>
            </a:r>
            <a:r>
              <a:rPr lang="en-US" dirty="0" err="1" smtClean="0"/>
              <a:t>enrocamento</a:t>
            </a:r>
            <a:r>
              <a:rPr lang="en-US" dirty="0" smtClean="0"/>
              <a:t>, de </a:t>
            </a:r>
            <a:r>
              <a:rPr lang="en-US" dirty="0" err="1" smtClean="0"/>
              <a:t>diques</a:t>
            </a:r>
            <a:r>
              <a:rPr lang="en-US" dirty="0" smtClean="0"/>
              <a:t> </a:t>
            </a:r>
            <a:r>
              <a:rPr lang="en-US" dirty="0" err="1" smtClean="0"/>
              <a:t>urbanos</a:t>
            </a:r>
            <a:r>
              <a:rPr lang="en-US" dirty="0" smtClean="0"/>
              <a:t>, de </a:t>
            </a:r>
            <a:r>
              <a:rPr lang="en-US" dirty="0" err="1" smtClean="0"/>
              <a:t>ombreiras</a:t>
            </a:r>
            <a:r>
              <a:rPr lang="en-US" dirty="0" smtClean="0"/>
              <a:t> de pontes </a:t>
            </a:r>
            <a:r>
              <a:rPr lang="en-US" dirty="0" err="1" smtClean="0"/>
              <a:t>ou</a:t>
            </a:r>
            <a:r>
              <a:rPr lang="en-US" dirty="0" smtClean="0"/>
              <a:t> de </a:t>
            </a:r>
            <a:r>
              <a:rPr lang="en-US" dirty="0" err="1" smtClean="0"/>
              <a:t>encosta</a:t>
            </a:r>
            <a:r>
              <a:rPr lang="en-US" dirty="0" smtClean="0"/>
              <a:t> do </a:t>
            </a:r>
            <a:r>
              <a:rPr lang="en-US" dirty="0" err="1" smtClean="0"/>
              <a:t>vertedouro</a:t>
            </a:r>
            <a:r>
              <a:rPr lang="en-US" dirty="0" smtClean="0"/>
              <a:t>, de </a:t>
            </a:r>
            <a:r>
              <a:rPr lang="en-US" dirty="0" err="1" smtClean="0"/>
              <a:t>canais</a:t>
            </a:r>
            <a:r>
              <a:rPr lang="en-US" dirty="0" smtClean="0"/>
              <a:t>, e de </a:t>
            </a:r>
            <a:r>
              <a:rPr lang="en-US" dirty="0" err="1" smtClean="0"/>
              <a:t>ombreira</a:t>
            </a:r>
            <a:r>
              <a:rPr lang="en-US" dirty="0" smtClean="0"/>
              <a:t> de </a:t>
            </a:r>
            <a:r>
              <a:rPr lang="en-US" dirty="0" err="1" smtClean="0"/>
              <a:t>barragens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Evidência</a:t>
            </a:r>
            <a:r>
              <a:rPr lang="en-US" dirty="0" smtClean="0"/>
              <a:t> de </a:t>
            </a:r>
            <a:r>
              <a:rPr lang="en-US" dirty="0" err="1" smtClean="0"/>
              <a:t>erosão</a:t>
            </a:r>
            <a:r>
              <a:rPr lang="en-US" dirty="0" smtClean="0"/>
              <a:t> (piping), </a:t>
            </a:r>
            <a:r>
              <a:rPr lang="en-US" dirty="0" err="1" smtClean="0"/>
              <a:t>poças</a:t>
            </a:r>
            <a:r>
              <a:rPr lang="en-US" dirty="0" smtClean="0"/>
              <a:t> de </a:t>
            </a:r>
            <a:r>
              <a:rPr lang="en-US" dirty="0" err="1" smtClean="0"/>
              <a:t>água</a:t>
            </a:r>
            <a:r>
              <a:rPr lang="en-US" dirty="0" smtClean="0"/>
              <a:t> </a:t>
            </a:r>
            <a:r>
              <a:rPr lang="en-US" dirty="0" err="1" smtClean="0"/>
              <a:t>enlameada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áreas</a:t>
            </a:r>
            <a:r>
              <a:rPr lang="en-US" dirty="0" smtClean="0"/>
              <a:t> de </a:t>
            </a:r>
            <a:r>
              <a:rPr lang="en-US" dirty="0" err="1" smtClean="0"/>
              <a:t>estruturas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maciços</a:t>
            </a:r>
            <a:r>
              <a:rPr lang="en-US" dirty="0" smtClean="0"/>
              <a:t>, </a:t>
            </a:r>
            <a:r>
              <a:rPr lang="en-US" dirty="0" err="1" smtClean="0"/>
              <a:t>ombreiras</a:t>
            </a:r>
            <a:r>
              <a:rPr lang="en-US" dirty="0" smtClean="0"/>
              <a:t>, e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áreas</a:t>
            </a:r>
            <a:r>
              <a:rPr lang="en-US" dirty="0" smtClean="0"/>
              <a:t> de </a:t>
            </a:r>
            <a:r>
              <a:rPr lang="en-US" dirty="0" err="1" smtClean="0"/>
              <a:t>contato</a:t>
            </a:r>
            <a:r>
              <a:rPr lang="en-US" dirty="0" smtClean="0"/>
              <a:t> entre o </a:t>
            </a:r>
            <a:r>
              <a:rPr lang="en-US" dirty="0" err="1" smtClean="0"/>
              <a:t>maciço</a:t>
            </a:r>
            <a:r>
              <a:rPr lang="en-US" dirty="0" smtClean="0"/>
              <a:t> e </a:t>
            </a:r>
            <a:r>
              <a:rPr lang="en-US" dirty="0" err="1" smtClean="0"/>
              <a:t>ombreira</a:t>
            </a:r>
            <a:r>
              <a:rPr lang="en-US" dirty="0" smtClean="0"/>
              <a:t>. </a:t>
            </a:r>
          </a:p>
          <a:p>
            <a:pPr lvl="1"/>
            <a:r>
              <a:rPr lang="en-US" dirty="0" err="1" smtClean="0"/>
              <a:t>Incremento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diminuição</a:t>
            </a:r>
            <a:r>
              <a:rPr lang="en-US" dirty="0" smtClean="0"/>
              <a:t> </a:t>
            </a:r>
            <a:r>
              <a:rPr lang="en-US" dirty="0" err="1" smtClean="0"/>
              <a:t>anormal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vazão</a:t>
            </a:r>
            <a:r>
              <a:rPr lang="en-US" dirty="0" smtClean="0"/>
              <a:t> dos </a:t>
            </a:r>
            <a:r>
              <a:rPr lang="en-US" dirty="0" err="1" smtClean="0"/>
              <a:t>drenos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fundação</a:t>
            </a:r>
            <a:r>
              <a:rPr lang="en-US" dirty="0" smtClean="0"/>
              <a:t>, </a:t>
            </a:r>
            <a:r>
              <a:rPr lang="en-US" dirty="0" err="1" smtClean="0"/>
              <a:t>diáclises</a:t>
            </a:r>
            <a:r>
              <a:rPr lang="en-US" dirty="0" smtClean="0"/>
              <a:t> </a:t>
            </a:r>
            <a:r>
              <a:rPr lang="en-US" dirty="0" err="1" smtClean="0"/>
              <a:t>estruturais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poços</a:t>
            </a:r>
            <a:r>
              <a:rPr lang="en-US" dirty="0" smtClean="0"/>
              <a:t> de </a:t>
            </a:r>
            <a:r>
              <a:rPr lang="en-US" dirty="0" err="1" smtClean="0"/>
              <a:t>alívio</a:t>
            </a:r>
            <a:r>
              <a:rPr lang="en-US" dirty="0" smtClean="0"/>
              <a:t> 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9112250" cy="685800"/>
          </a:xfrm>
          <a:effectLst>
            <a:outerShdw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Sinais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perigo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Evidências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Perigos</a:t>
            </a:r>
            <a:r>
              <a:rPr lang="en-US" dirty="0" smtClean="0"/>
              <a:t> </a:t>
            </a:r>
            <a:r>
              <a:rPr lang="en-US" dirty="0" err="1" smtClean="0"/>
              <a:t>devem</a:t>
            </a:r>
            <a:r>
              <a:rPr lang="en-US" dirty="0" smtClean="0"/>
              <a:t> ser </a:t>
            </a:r>
            <a:r>
              <a:rPr lang="en-US" dirty="0" err="1" smtClean="0"/>
              <a:t>registrados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en-US" dirty="0" err="1" smtClean="0"/>
              <a:t>Qualquer</a:t>
            </a:r>
            <a:r>
              <a:rPr lang="en-US" dirty="0" smtClean="0"/>
              <a:t> </a:t>
            </a:r>
            <a:r>
              <a:rPr lang="en-US" dirty="0" err="1" smtClean="0"/>
              <a:t>aumento</a:t>
            </a:r>
            <a:r>
              <a:rPr lang="en-US" dirty="0" smtClean="0"/>
              <a:t> de </a:t>
            </a:r>
            <a:r>
              <a:rPr lang="en-US" dirty="0" err="1" smtClean="0"/>
              <a:t>infiltração</a:t>
            </a:r>
            <a:r>
              <a:rPr lang="en-US" dirty="0" smtClean="0"/>
              <a:t> </a:t>
            </a:r>
            <a:r>
              <a:rPr lang="en-US" dirty="0" err="1" smtClean="0"/>
              <a:t>através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abaixo</a:t>
            </a:r>
            <a:r>
              <a:rPr lang="en-US" dirty="0" smtClean="0"/>
              <a:t> dos </a:t>
            </a:r>
            <a:r>
              <a:rPr lang="en-US" dirty="0" err="1" smtClean="0"/>
              <a:t>maciços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ombreiras</a:t>
            </a:r>
            <a:r>
              <a:rPr lang="en-US" dirty="0" smtClean="0"/>
              <a:t>. 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Qualquer</a:t>
            </a:r>
            <a:r>
              <a:rPr lang="en-US" dirty="0" smtClean="0"/>
              <a:t> </a:t>
            </a:r>
            <a:r>
              <a:rPr lang="en-US" dirty="0" err="1" smtClean="0"/>
              <a:t>mudança</a:t>
            </a:r>
            <a:r>
              <a:rPr lang="en-US" dirty="0" smtClean="0"/>
              <a:t> </a:t>
            </a:r>
            <a:r>
              <a:rPr lang="en-US" dirty="0" err="1" smtClean="0"/>
              <a:t>significante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pressão</a:t>
            </a:r>
            <a:r>
              <a:rPr lang="en-US" dirty="0" smtClean="0"/>
              <a:t> de </a:t>
            </a:r>
            <a:r>
              <a:rPr lang="en-US" dirty="0" err="1" smtClean="0"/>
              <a:t>porosidade</a:t>
            </a:r>
            <a:r>
              <a:rPr lang="en-US" dirty="0" smtClean="0"/>
              <a:t> da </a:t>
            </a:r>
            <a:r>
              <a:rPr lang="en-US" dirty="0" err="1" smtClean="0"/>
              <a:t>água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ambos </a:t>
            </a:r>
            <a:r>
              <a:rPr lang="en-US" dirty="0" err="1" smtClean="0"/>
              <a:t>maciços</a:t>
            </a:r>
            <a:r>
              <a:rPr lang="en-US" dirty="0" smtClean="0"/>
              <a:t>,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fundação</a:t>
            </a:r>
            <a:r>
              <a:rPr lang="en-US" dirty="0" smtClean="0"/>
              <a:t> das </a:t>
            </a:r>
            <a:r>
              <a:rPr lang="en-US" dirty="0" err="1" smtClean="0"/>
              <a:t>ombreiras</a:t>
            </a:r>
            <a:r>
              <a:rPr lang="en-US" dirty="0" smtClean="0"/>
              <a:t>. 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Qualquer</a:t>
            </a:r>
            <a:r>
              <a:rPr lang="en-US" dirty="0" smtClean="0"/>
              <a:t> </a:t>
            </a:r>
            <a:r>
              <a:rPr lang="en-US" dirty="0" err="1" smtClean="0"/>
              <a:t>mudança</a:t>
            </a:r>
            <a:r>
              <a:rPr lang="en-US" dirty="0" smtClean="0"/>
              <a:t> </a:t>
            </a:r>
            <a:r>
              <a:rPr lang="en-US" dirty="0" err="1" smtClean="0"/>
              <a:t>significante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pressão</a:t>
            </a:r>
            <a:r>
              <a:rPr lang="en-US" dirty="0" smtClean="0"/>
              <a:t> </a:t>
            </a:r>
            <a:r>
              <a:rPr lang="en-US" dirty="0" err="1" smtClean="0"/>
              <a:t>abaixo</a:t>
            </a:r>
            <a:r>
              <a:rPr lang="en-US" dirty="0" smtClean="0"/>
              <a:t> das </a:t>
            </a:r>
            <a:r>
              <a:rPr lang="en-US" dirty="0" err="1" smtClean="0"/>
              <a:t>estruturas</a:t>
            </a:r>
            <a:r>
              <a:rPr lang="en-US" dirty="0" smtClean="0"/>
              <a:t> de </a:t>
            </a:r>
            <a:r>
              <a:rPr lang="en-US" dirty="0" err="1" smtClean="0"/>
              <a:t>concreto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err="1" smtClean="0"/>
              <a:t>Qualquer</a:t>
            </a:r>
            <a:r>
              <a:rPr lang="en-US" dirty="0" smtClean="0"/>
              <a:t> </a:t>
            </a:r>
            <a:r>
              <a:rPr lang="en-US" dirty="0" err="1" smtClean="0"/>
              <a:t>movimento</a:t>
            </a:r>
            <a:r>
              <a:rPr lang="en-US" dirty="0" smtClean="0"/>
              <a:t> vertical </a:t>
            </a:r>
            <a:r>
              <a:rPr lang="en-US" dirty="0" err="1" smtClean="0"/>
              <a:t>ou</a:t>
            </a:r>
            <a:r>
              <a:rPr lang="en-US" dirty="0" smtClean="0"/>
              <a:t> horizontal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rachadura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maciços</a:t>
            </a:r>
            <a:r>
              <a:rPr lang="en-US" dirty="0" smtClean="0"/>
              <a:t> e </a:t>
            </a:r>
            <a:r>
              <a:rPr lang="en-US" dirty="0" err="1" smtClean="0"/>
              <a:t>ombreiras</a:t>
            </a:r>
            <a:endParaRPr lang="en-US" dirty="0" smtClean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Sinais</a:t>
            </a:r>
            <a:r>
              <a:rPr lang="en-US" dirty="0" smtClean="0"/>
              <a:t> de </a:t>
            </a:r>
            <a:r>
              <a:rPr lang="en-US" dirty="0" err="1" smtClean="0"/>
              <a:t>Perigo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7D5-AADD-49FA-8209-475AB0712B2E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4114800"/>
          </a:xfrm>
        </p:spPr>
        <p:txBody>
          <a:bodyPr/>
          <a:lstStyle/>
          <a:p>
            <a:pPr eaLnBrk="1" hangingPunct="1"/>
            <a:r>
              <a:rPr lang="en-US" sz="2400" dirty="0" err="1" smtClean="0"/>
              <a:t>Evidências</a:t>
            </a:r>
            <a:r>
              <a:rPr lang="en-US" sz="2400" dirty="0" smtClean="0"/>
              <a:t> de </a:t>
            </a:r>
            <a:r>
              <a:rPr lang="en-US" sz="2400" dirty="0" err="1" smtClean="0"/>
              <a:t>Perigos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devem</a:t>
            </a:r>
            <a:r>
              <a:rPr lang="en-US" sz="2400" dirty="0" smtClean="0"/>
              <a:t> </a:t>
            </a:r>
            <a:r>
              <a:rPr lang="en-US" sz="2400" dirty="0" err="1" smtClean="0"/>
              <a:t>ser</a:t>
            </a:r>
            <a:r>
              <a:rPr lang="en-US" sz="2400" dirty="0" smtClean="0"/>
              <a:t> </a:t>
            </a:r>
            <a:r>
              <a:rPr lang="en-US" sz="2400" dirty="0" err="1" smtClean="0"/>
              <a:t>registradas</a:t>
            </a:r>
            <a:endParaRPr lang="en-US" sz="2400" dirty="0" smtClean="0"/>
          </a:p>
          <a:p>
            <a:pPr lvl="1"/>
            <a:r>
              <a:rPr lang="en-US" sz="2400" dirty="0" err="1" smtClean="0"/>
              <a:t>Fissuras</a:t>
            </a:r>
            <a:r>
              <a:rPr lang="en-US" sz="2400" dirty="0" smtClean="0"/>
              <a:t> </a:t>
            </a:r>
            <a:r>
              <a:rPr lang="en-US" sz="2400" dirty="0" err="1" smtClean="0"/>
              <a:t>significantes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estrutura</a:t>
            </a:r>
            <a:r>
              <a:rPr lang="en-US" sz="2400" dirty="0" smtClean="0"/>
              <a:t> do </a:t>
            </a:r>
            <a:r>
              <a:rPr lang="en-US" sz="2400" dirty="0" err="1" smtClean="0"/>
              <a:t>concreto</a:t>
            </a:r>
            <a:r>
              <a:rPr lang="en-US" sz="2400" dirty="0" smtClean="0"/>
              <a:t>,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construção</a:t>
            </a:r>
            <a:r>
              <a:rPr lang="en-US" sz="2400" dirty="0" smtClean="0"/>
              <a:t> </a:t>
            </a:r>
            <a:r>
              <a:rPr lang="en-US" sz="2400" dirty="0" err="1" smtClean="0"/>
              <a:t>ou</a:t>
            </a:r>
            <a:r>
              <a:rPr lang="en-US" sz="2400" dirty="0" smtClean="0"/>
              <a:t> </a:t>
            </a:r>
            <a:r>
              <a:rPr lang="en-US" sz="2400" dirty="0" err="1" smtClean="0"/>
              <a:t>depois</a:t>
            </a:r>
            <a:r>
              <a:rPr lang="en-US" sz="2400" dirty="0" smtClean="0"/>
              <a:t> de ser </a:t>
            </a:r>
            <a:r>
              <a:rPr lang="en-US" sz="2400" dirty="0" err="1" smtClean="0"/>
              <a:t>construído</a:t>
            </a:r>
            <a:r>
              <a:rPr lang="en-US" sz="2400" dirty="0" smtClean="0"/>
              <a:t>. </a:t>
            </a:r>
          </a:p>
          <a:p>
            <a:pPr lvl="1"/>
            <a:r>
              <a:rPr lang="en-US" sz="2400" dirty="0" err="1" smtClean="0"/>
              <a:t>Buracos</a:t>
            </a:r>
            <a:r>
              <a:rPr lang="en-US" sz="2400" dirty="0" smtClean="0"/>
              <a:t> </a:t>
            </a:r>
            <a:r>
              <a:rPr lang="en-US" sz="2400" dirty="0" err="1" smtClean="0"/>
              <a:t>ou</a:t>
            </a:r>
            <a:r>
              <a:rPr lang="en-US" sz="2400" dirty="0" smtClean="0"/>
              <a:t> </a:t>
            </a:r>
            <a:r>
              <a:rPr lang="en-US" sz="2400" dirty="0" err="1" smtClean="0"/>
              <a:t>rebaixamento</a:t>
            </a:r>
            <a:r>
              <a:rPr lang="en-US" sz="2400" dirty="0" smtClean="0"/>
              <a:t> </a:t>
            </a:r>
            <a:r>
              <a:rPr lang="en-US" sz="2400" dirty="0" err="1" smtClean="0"/>
              <a:t>localizado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fundação</a:t>
            </a:r>
            <a:r>
              <a:rPr lang="en-US" sz="2400" dirty="0" smtClean="0"/>
              <a:t> </a:t>
            </a:r>
            <a:r>
              <a:rPr lang="en-US" sz="2400" dirty="0" err="1" smtClean="0"/>
              <a:t>ou</a:t>
            </a:r>
            <a:r>
              <a:rPr lang="en-US" sz="2400" dirty="0" smtClean="0"/>
              <a:t> </a:t>
            </a:r>
            <a:r>
              <a:rPr lang="en-US" sz="2400" dirty="0" err="1" smtClean="0"/>
              <a:t>adjacências</a:t>
            </a:r>
            <a:r>
              <a:rPr lang="en-US" sz="2400" dirty="0" smtClean="0"/>
              <a:t> dos </a:t>
            </a:r>
            <a:r>
              <a:rPr lang="en-US" sz="2400" dirty="0" err="1" smtClean="0"/>
              <a:t>maciços</a:t>
            </a:r>
            <a:r>
              <a:rPr lang="en-US" sz="2400" dirty="0" smtClean="0"/>
              <a:t>  </a:t>
            </a:r>
            <a:r>
              <a:rPr lang="en-US" sz="2400" dirty="0" err="1" smtClean="0"/>
              <a:t>ou</a:t>
            </a:r>
            <a:r>
              <a:rPr lang="en-US" sz="2400" dirty="0" smtClean="0"/>
              <a:t> </a:t>
            </a:r>
            <a:r>
              <a:rPr lang="en-US" sz="2400" dirty="0" err="1" smtClean="0"/>
              <a:t>outras</a:t>
            </a:r>
            <a:r>
              <a:rPr lang="en-US" sz="2400" dirty="0" smtClean="0"/>
              <a:t> </a:t>
            </a:r>
            <a:r>
              <a:rPr lang="en-US" sz="2400" dirty="0" err="1" smtClean="0"/>
              <a:t>estruturas</a:t>
            </a:r>
            <a:r>
              <a:rPr lang="en-US" sz="2400" dirty="0" smtClean="0"/>
              <a:t> </a:t>
            </a:r>
            <a:r>
              <a:rPr lang="en-US" sz="2400" dirty="0" err="1" smtClean="0"/>
              <a:t>críticas</a:t>
            </a:r>
            <a:r>
              <a:rPr lang="en-US" sz="2400" dirty="0" smtClean="0"/>
              <a:t> </a:t>
            </a:r>
            <a:r>
              <a:rPr lang="en-US" sz="2400" dirty="0" err="1" smtClean="0"/>
              <a:t>importantes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a </a:t>
            </a:r>
            <a:r>
              <a:rPr lang="en-US" sz="2400" dirty="0" err="1" smtClean="0"/>
              <a:t>operação</a:t>
            </a:r>
            <a:r>
              <a:rPr lang="en-US" sz="2400" dirty="0" smtClean="0"/>
              <a:t> </a:t>
            </a:r>
            <a:r>
              <a:rPr lang="en-US" sz="2400" dirty="0" err="1" smtClean="0"/>
              <a:t>segura</a:t>
            </a:r>
            <a:r>
              <a:rPr lang="en-US" sz="2400" dirty="0" smtClean="0"/>
              <a:t> do </a:t>
            </a:r>
            <a:r>
              <a:rPr lang="en-US" sz="2400" dirty="0" err="1" smtClean="0"/>
              <a:t>projeto</a:t>
            </a:r>
            <a:r>
              <a:rPr lang="en-US" sz="2400" dirty="0" smtClean="0"/>
              <a:t>. </a:t>
            </a:r>
          </a:p>
          <a:p>
            <a:pPr lvl="1"/>
            <a:r>
              <a:rPr lang="en-US" sz="2400" dirty="0" err="1" smtClean="0"/>
              <a:t>Desvio</a:t>
            </a:r>
            <a:r>
              <a:rPr lang="en-US" sz="2400" dirty="0" smtClean="0"/>
              <a:t> </a:t>
            </a:r>
            <a:r>
              <a:rPr lang="en-US" sz="2400" dirty="0" err="1" smtClean="0"/>
              <a:t>excessivo</a:t>
            </a:r>
            <a:r>
              <a:rPr lang="en-US" sz="2400" dirty="0" smtClean="0"/>
              <a:t>, </a:t>
            </a:r>
            <a:r>
              <a:rPr lang="en-US" sz="2400" dirty="0" err="1" smtClean="0"/>
              <a:t>deslocamento</a:t>
            </a:r>
            <a:r>
              <a:rPr lang="en-US" sz="2400" dirty="0" smtClean="0"/>
              <a:t>, </a:t>
            </a:r>
            <a:r>
              <a:rPr lang="en-US" sz="2400" dirty="0" err="1" smtClean="0"/>
              <a:t>ou</a:t>
            </a:r>
            <a:r>
              <a:rPr lang="en-US" sz="2400" dirty="0" smtClean="0"/>
              <a:t> </a:t>
            </a:r>
            <a:r>
              <a:rPr lang="en-US" sz="2400" dirty="0" err="1" smtClean="0"/>
              <a:t>vibração</a:t>
            </a:r>
            <a:r>
              <a:rPr lang="en-US" sz="2400" dirty="0" smtClean="0"/>
              <a:t> das </a:t>
            </a:r>
            <a:r>
              <a:rPr lang="en-US" sz="2400" dirty="0" err="1" smtClean="0"/>
              <a:t>estruturas</a:t>
            </a:r>
            <a:r>
              <a:rPr lang="en-US" sz="2400" dirty="0" smtClean="0"/>
              <a:t> do </a:t>
            </a:r>
            <a:r>
              <a:rPr lang="en-US" sz="2400" dirty="0" err="1" smtClean="0"/>
              <a:t>concreto</a:t>
            </a:r>
            <a:r>
              <a:rPr lang="en-US" sz="2400" dirty="0" smtClean="0"/>
              <a:t> (ex: </a:t>
            </a:r>
            <a:r>
              <a:rPr lang="en-US" sz="2400" dirty="0" err="1" smtClean="0"/>
              <a:t>angulação</a:t>
            </a:r>
            <a:r>
              <a:rPr lang="en-US" sz="2400" dirty="0" smtClean="0"/>
              <a:t> </a:t>
            </a:r>
            <a:r>
              <a:rPr lang="en-US" sz="2400" dirty="0" err="1" smtClean="0"/>
              <a:t>ou</a:t>
            </a:r>
            <a:r>
              <a:rPr lang="en-US" sz="2400" dirty="0" smtClean="0"/>
              <a:t> </a:t>
            </a:r>
            <a:r>
              <a:rPr lang="en-US" sz="2400" dirty="0" err="1" smtClean="0"/>
              <a:t>deslizamento</a:t>
            </a:r>
            <a:r>
              <a:rPr lang="en-US" sz="2400" dirty="0" smtClean="0"/>
              <a:t> das </a:t>
            </a:r>
            <a:r>
              <a:rPr lang="en-US" sz="2400" dirty="0" err="1" smtClean="0"/>
              <a:t>torres</a:t>
            </a:r>
            <a:r>
              <a:rPr lang="en-US" sz="2400" dirty="0" smtClean="0"/>
              <a:t> de </a:t>
            </a:r>
            <a:r>
              <a:rPr lang="en-US" sz="2400" dirty="0" err="1" smtClean="0"/>
              <a:t>tomada</a:t>
            </a:r>
            <a:r>
              <a:rPr lang="en-US" sz="2400" dirty="0" smtClean="0"/>
              <a:t> de </a:t>
            </a:r>
            <a:r>
              <a:rPr lang="en-US" sz="2400" dirty="0" err="1" smtClean="0"/>
              <a:t>entrada</a:t>
            </a:r>
            <a:r>
              <a:rPr lang="en-US" sz="2400" dirty="0" smtClean="0"/>
              <a:t>, </a:t>
            </a:r>
            <a:r>
              <a:rPr lang="en-US" sz="2400" dirty="0" err="1" smtClean="0"/>
              <a:t>pilares</a:t>
            </a:r>
            <a:r>
              <a:rPr lang="en-US" sz="2400" dirty="0" smtClean="0"/>
              <a:t> de pontes, </a:t>
            </a:r>
            <a:r>
              <a:rPr lang="en-US" sz="2400" dirty="0" err="1" smtClean="0"/>
              <a:t>muro</a:t>
            </a:r>
            <a:r>
              <a:rPr lang="en-US" sz="2400" dirty="0" smtClean="0"/>
              <a:t> de </a:t>
            </a:r>
            <a:r>
              <a:rPr lang="en-US" sz="2400" dirty="0" err="1" smtClean="0"/>
              <a:t>aproxição</a:t>
            </a:r>
            <a:r>
              <a:rPr lang="en-US" sz="2400" dirty="0" smtClean="0"/>
              <a:t> </a:t>
            </a:r>
            <a:r>
              <a:rPr lang="en-US" sz="2400" dirty="0" err="1" smtClean="0"/>
              <a:t>ou</a:t>
            </a:r>
            <a:r>
              <a:rPr lang="en-US" sz="2400" dirty="0" smtClean="0"/>
              <a:t> </a:t>
            </a:r>
            <a:r>
              <a:rPr lang="en-US" sz="2400" dirty="0" err="1" smtClean="0"/>
              <a:t>muros</a:t>
            </a:r>
            <a:r>
              <a:rPr lang="en-US" sz="2400" dirty="0" smtClean="0"/>
              <a:t> de </a:t>
            </a:r>
            <a:r>
              <a:rPr lang="en-US" sz="2400" dirty="0" err="1" smtClean="0"/>
              <a:t>contenção</a:t>
            </a:r>
            <a:r>
              <a:rPr lang="en-US" sz="2400" dirty="0" smtClean="0"/>
              <a:t> de </a:t>
            </a:r>
            <a:r>
              <a:rPr lang="en-US" sz="2400" dirty="0" err="1" smtClean="0"/>
              <a:t>cheias</a:t>
            </a:r>
            <a:r>
              <a:rPr lang="en-US" sz="2400" dirty="0" smtClean="0"/>
              <a:t>)</a:t>
            </a:r>
          </a:p>
          <a:p>
            <a:pPr lvl="2" eaLnBrk="1" hangingPunct="1"/>
            <a:endParaRPr lang="en-US" dirty="0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err="1" smtClean="0"/>
              <a:t>Sinais</a:t>
            </a:r>
            <a:r>
              <a:rPr lang="en-US" dirty="0" smtClean="0"/>
              <a:t> de </a:t>
            </a:r>
            <a:r>
              <a:rPr lang="en-US" dirty="0" err="1" smtClean="0"/>
              <a:t>Perigo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7D5-AADD-49FA-8209-475AB0712B2E}" type="slidenum">
              <a:rPr lang="en-US" smtClean="0"/>
              <a:pPr/>
              <a:t>46</a:t>
            </a:fld>
            <a:r>
              <a:rPr lang="en-US" dirty="0" err="1" smtClean="0"/>
              <a:t>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3886200"/>
          </a:xfrm>
        </p:spPr>
        <p:txBody>
          <a:bodyPr/>
          <a:lstStyle/>
          <a:p>
            <a:pPr eaLnBrk="1" hangingPunct="1"/>
            <a:r>
              <a:rPr lang="en-US" dirty="0" err="1" smtClean="0"/>
              <a:t>Evidências</a:t>
            </a:r>
            <a:r>
              <a:rPr lang="en-US" dirty="0" smtClean="0"/>
              <a:t> de </a:t>
            </a:r>
            <a:r>
              <a:rPr lang="en-US" dirty="0" err="1" smtClean="0"/>
              <a:t>Perigos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devem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registradas</a:t>
            </a:r>
            <a:endParaRPr lang="en-US" dirty="0" smtClean="0"/>
          </a:p>
          <a:p>
            <a:pPr lvl="1"/>
            <a:r>
              <a:rPr lang="en-US" dirty="0" err="1" smtClean="0"/>
              <a:t>Movimentos</a:t>
            </a:r>
            <a:r>
              <a:rPr lang="en-US" dirty="0" smtClean="0"/>
              <a:t> </a:t>
            </a:r>
            <a:r>
              <a:rPr lang="en-US" dirty="0" err="1" smtClean="0"/>
              <a:t>erráticos</a:t>
            </a:r>
            <a:r>
              <a:rPr lang="en-US" dirty="0" smtClean="0"/>
              <a:t>, </a:t>
            </a:r>
            <a:r>
              <a:rPr lang="en-US" dirty="0" err="1" smtClean="0"/>
              <a:t>torções</a:t>
            </a:r>
            <a:r>
              <a:rPr lang="en-US" dirty="0" smtClean="0"/>
              <a:t>, </a:t>
            </a:r>
            <a:r>
              <a:rPr lang="en-US" dirty="0" err="1" smtClean="0"/>
              <a:t>deflexão</a:t>
            </a:r>
            <a:r>
              <a:rPr lang="en-US" dirty="0" smtClean="0"/>
              <a:t> </a:t>
            </a:r>
            <a:r>
              <a:rPr lang="en-US" dirty="0" err="1" smtClean="0"/>
              <a:t>excessiva</a:t>
            </a:r>
            <a:r>
              <a:rPr lang="en-US" dirty="0" smtClean="0"/>
              <a:t>, </a:t>
            </a:r>
            <a:r>
              <a:rPr lang="en-US" dirty="0" err="1" smtClean="0"/>
              <a:t>vibração</a:t>
            </a:r>
            <a:r>
              <a:rPr lang="en-US" dirty="0" smtClean="0"/>
              <a:t> de </a:t>
            </a:r>
            <a:r>
              <a:rPr lang="en-US" dirty="0" err="1" smtClean="0"/>
              <a:t>comportas</a:t>
            </a:r>
            <a:r>
              <a:rPr lang="en-US" dirty="0" smtClean="0"/>
              <a:t> de </a:t>
            </a:r>
            <a:r>
              <a:rPr lang="en-US" dirty="0" err="1" smtClean="0"/>
              <a:t>vertedouros</a:t>
            </a:r>
            <a:r>
              <a:rPr lang="en-US" dirty="0" smtClean="0"/>
              <a:t> e </a:t>
            </a:r>
            <a:r>
              <a:rPr lang="en-US" dirty="0" err="1" smtClean="0"/>
              <a:t>válvulas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grande</a:t>
            </a:r>
            <a:r>
              <a:rPr lang="en-US" dirty="0" smtClean="0"/>
              <a:t> </a:t>
            </a:r>
            <a:r>
              <a:rPr lang="en-US" dirty="0" err="1" smtClean="0"/>
              <a:t>vazão</a:t>
            </a:r>
            <a:r>
              <a:rPr lang="en-US" dirty="0" smtClean="0"/>
              <a:t>. </a:t>
            </a:r>
          </a:p>
          <a:p>
            <a:pPr lvl="1"/>
            <a:r>
              <a:rPr lang="en-US" dirty="0" err="1" smtClean="0"/>
              <a:t>Dano</a:t>
            </a:r>
            <a:r>
              <a:rPr lang="en-US" dirty="0" smtClean="0"/>
              <a:t> </a:t>
            </a:r>
            <a:r>
              <a:rPr lang="en-US" dirty="0" err="1" smtClean="0"/>
              <a:t>significativo</a:t>
            </a:r>
            <a:r>
              <a:rPr lang="en-US" dirty="0" smtClean="0"/>
              <a:t> a </a:t>
            </a:r>
            <a:r>
              <a:rPr lang="en-US" dirty="0" err="1" smtClean="0"/>
              <a:t>qualquer</a:t>
            </a:r>
            <a:r>
              <a:rPr lang="en-US" dirty="0" smtClean="0"/>
              <a:t> </a:t>
            </a:r>
            <a:r>
              <a:rPr lang="en-US" dirty="0" err="1" smtClean="0"/>
              <a:t>estrutura</a:t>
            </a:r>
            <a:r>
              <a:rPr lang="en-US" dirty="0" smtClean="0"/>
              <a:t> ( ex: </a:t>
            </a:r>
            <a:r>
              <a:rPr lang="en-US" dirty="0" err="1" smtClean="0"/>
              <a:t>dano</a:t>
            </a:r>
            <a:r>
              <a:rPr lang="en-US" dirty="0" smtClean="0"/>
              <a:t> </a:t>
            </a:r>
            <a:r>
              <a:rPr lang="en-US" dirty="0" err="1" smtClean="0"/>
              <a:t>causado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barcaças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pilares</a:t>
            </a:r>
            <a:r>
              <a:rPr lang="en-US" dirty="0" smtClean="0"/>
              <a:t> da </a:t>
            </a:r>
            <a:r>
              <a:rPr lang="en-US" dirty="0" err="1" smtClean="0"/>
              <a:t>ponte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paredes</a:t>
            </a:r>
            <a:r>
              <a:rPr lang="en-US" dirty="0" smtClean="0"/>
              <a:t> de </a:t>
            </a:r>
            <a:r>
              <a:rPr lang="en-US" dirty="0" err="1" smtClean="0"/>
              <a:t>eclusa</a:t>
            </a:r>
            <a:r>
              <a:rPr lang="en-US" dirty="0" smtClean="0"/>
              <a:t>,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dano</a:t>
            </a:r>
            <a:r>
              <a:rPr lang="en-US" dirty="0" smtClean="0"/>
              <a:t> </a:t>
            </a:r>
            <a:r>
              <a:rPr lang="en-US" dirty="0" err="1" smtClean="0"/>
              <a:t>causado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placas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gelo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torres</a:t>
            </a:r>
            <a:r>
              <a:rPr lang="en-US" dirty="0" smtClean="0"/>
              <a:t> de </a:t>
            </a:r>
            <a:r>
              <a:rPr lang="en-US" dirty="0" err="1" smtClean="0"/>
              <a:t>tomada</a:t>
            </a:r>
            <a:r>
              <a:rPr lang="en-US" dirty="0" smtClean="0"/>
              <a:t> </a:t>
            </a:r>
            <a:r>
              <a:rPr lang="en-US" dirty="0" err="1" smtClean="0"/>
              <a:t>d’água</a:t>
            </a:r>
            <a:r>
              <a:rPr lang="en-US" dirty="0" smtClean="0"/>
              <a:t> e </a:t>
            </a:r>
            <a:r>
              <a:rPr lang="en-US" dirty="0" err="1" smtClean="0"/>
              <a:t>acesso</a:t>
            </a:r>
            <a:r>
              <a:rPr lang="en-US" dirty="0" smtClean="0"/>
              <a:t> </a:t>
            </a:r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 err="1" smtClean="0"/>
              <a:t>pilares</a:t>
            </a:r>
            <a:r>
              <a:rPr lang="en-US" dirty="0" smtClean="0"/>
              <a:t> da </a:t>
            </a:r>
            <a:r>
              <a:rPr lang="en-US" dirty="0" err="1" smtClean="0"/>
              <a:t>ponte</a:t>
            </a:r>
            <a:r>
              <a:rPr lang="en-US" dirty="0" smtClean="0"/>
              <a:t>)</a:t>
            </a:r>
          </a:p>
          <a:p>
            <a:pPr lvl="2" eaLnBrk="1" hangingPunct="1"/>
            <a:endParaRPr lang="en-US" dirty="0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Sinais</a:t>
            </a:r>
            <a:r>
              <a:rPr lang="en-US" dirty="0" smtClean="0"/>
              <a:t> de </a:t>
            </a:r>
            <a:r>
              <a:rPr lang="en-US" dirty="0" err="1" smtClean="0"/>
              <a:t>Perigo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7D5-AADD-49FA-8209-475AB0712B2E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3886200"/>
          </a:xfrm>
        </p:spPr>
        <p:txBody>
          <a:bodyPr/>
          <a:lstStyle/>
          <a:p>
            <a:pPr eaLnBrk="1" hangingPunct="1"/>
            <a:r>
              <a:rPr lang="en-US" dirty="0" err="1" smtClean="0"/>
              <a:t>Evidências</a:t>
            </a:r>
            <a:r>
              <a:rPr lang="en-US" dirty="0" smtClean="0"/>
              <a:t> de </a:t>
            </a:r>
            <a:r>
              <a:rPr lang="en-US" dirty="0" err="1" smtClean="0"/>
              <a:t>Perigos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devem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registradas</a:t>
            </a:r>
            <a:endParaRPr lang="en-US" dirty="0" smtClean="0"/>
          </a:p>
          <a:p>
            <a:pPr lvl="1"/>
            <a:r>
              <a:rPr lang="en-US" dirty="0" err="1" smtClean="0"/>
              <a:t>Dano</a:t>
            </a:r>
            <a:r>
              <a:rPr lang="en-US" dirty="0" smtClean="0"/>
              <a:t> </a:t>
            </a:r>
            <a:r>
              <a:rPr lang="en-US" dirty="0" err="1" smtClean="0"/>
              <a:t>significativo</a:t>
            </a:r>
            <a:r>
              <a:rPr lang="en-US" dirty="0" smtClean="0"/>
              <a:t>,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mudanças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estruturas</a:t>
            </a:r>
            <a:r>
              <a:rPr lang="en-US" dirty="0" smtClean="0"/>
              <a:t>, </a:t>
            </a:r>
            <a:r>
              <a:rPr lang="en-US" dirty="0" err="1" smtClean="0"/>
              <a:t>fundações</a:t>
            </a:r>
            <a:r>
              <a:rPr lang="en-US" dirty="0" smtClean="0"/>
              <a:t>, </a:t>
            </a:r>
            <a:r>
              <a:rPr lang="en-US" dirty="0" err="1" smtClean="0"/>
              <a:t>níveis</a:t>
            </a:r>
            <a:r>
              <a:rPr lang="en-US" dirty="0" smtClean="0"/>
              <a:t> de </a:t>
            </a:r>
            <a:r>
              <a:rPr lang="en-US" dirty="0" err="1" smtClean="0"/>
              <a:t>reservatório</a:t>
            </a:r>
            <a:r>
              <a:rPr lang="en-US" dirty="0" smtClean="0"/>
              <a:t>, </a:t>
            </a:r>
            <a:r>
              <a:rPr lang="en-US" dirty="0" err="1" smtClean="0"/>
              <a:t>condições</a:t>
            </a:r>
            <a:r>
              <a:rPr lang="en-US" dirty="0" smtClean="0"/>
              <a:t> do </a:t>
            </a:r>
            <a:r>
              <a:rPr lang="en-US" dirty="0" err="1" smtClean="0"/>
              <a:t>lençol</a:t>
            </a:r>
            <a:r>
              <a:rPr lang="en-US" dirty="0" smtClean="0"/>
              <a:t> </a:t>
            </a:r>
            <a:r>
              <a:rPr lang="en-US" dirty="0" err="1" smtClean="0"/>
              <a:t>freático</a:t>
            </a:r>
            <a:r>
              <a:rPr lang="en-US" dirty="0" smtClean="0"/>
              <a:t>, e </a:t>
            </a:r>
            <a:r>
              <a:rPr lang="en-US" dirty="0" err="1" smtClean="0"/>
              <a:t>terrenos</a:t>
            </a:r>
            <a:r>
              <a:rPr lang="en-US" dirty="0" smtClean="0"/>
              <a:t> </a:t>
            </a:r>
            <a:r>
              <a:rPr lang="en-US" dirty="0" err="1" smtClean="0"/>
              <a:t>adjacentes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resultado</a:t>
            </a:r>
            <a:r>
              <a:rPr lang="en-US" dirty="0" smtClean="0"/>
              <a:t> de </a:t>
            </a:r>
            <a:r>
              <a:rPr lang="en-US" dirty="0" err="1" smtClean="0"/>
              <a:t>eventos</a:t>
            </a:r>
            <a:r>
              <a:rPr lang="en-US" dirty="0" smtClean="0"/>
              <a:t> </a:t>
            </a:r>
            <a:r>
              <a:rPr lang="en-US" dirty="0" err="1" smtClean="0"/>
              <a:t>sísmicos</a:t>
            </a:r>
            <a:r>
              <a:rPr lang="en-US" dirty="0" smtClean="0"/>
              <a:t>.  </a:t>
            </a:r>
            <a:r>
              <a:rPr lang="en-US" dirty="0" err="1" smtClean="0"/>
              <a:t>Inspeções</a:t>
            </a:r>
            <a:r>
              <a:rPr lang="en-US" dirty="0" smtClean="0"/>
              <a:t> </a:t>
            </a:r>
            <a:r>
              <a:rPr lang="en-US" dirty="0" err="1" smtClean="0"/>
              <a:t>especiais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danos</a:t>
            </a:r>
            <a:r>
              <a:rPr lang="en-US" dirty="0" smtClean="0"/>
              <a:t> </a:t>
            </a:r>
            <a:r>
              <a:rPr lang="en-US" dirty="0" err="1" smtClean="0"/>
              <a:t>devem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feitas</a:t>
            </a:r>
            <a:r>
              <a:rPr lang="en-US" dirty="0" smtClean="0"/>
              <a:t> </a:t>
            </a:r>
            <a:r>
              <a:rPr lang="en-US" dirty="0" err="1" smtClean="0"/>
              <a:t>imediatamente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seguida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abalo</a:t>
            </a:r>
            <a:r>
              <a:rPr lang="en-US" dirty="0" smtClean="0"/>
              <a:t> </a:t>
            </a:r>
            <a:r>
              <a:rPr lang="en-US" dirty="0" err="1" smtClean="0"/>
              <a:t>sísmíco</a:t>
            </a:r>
            <a:r>
              <a:rPr lang="en-US" dirty="0" smtClean="0"/>
              <a:t>. </a:t>
            </a:r>
          </a:p>
          <a:p>
            <a:pPr lvl="1"/>
            <a:r>
              <a:rPr lang="en-US" dirty="0" err="1" smtClean="0"/>
              <a:t>Qualquer</a:t>
            </a:r>
            <a:r>
              <a:rPr lang="en-US" dirty="0" smtClean="0"/>
              <a:t> </a:t>
            </a:r>
            <a:r>
              <a:rPr lang="en-US" dirty="0" err="1" smtClean="0"/>
              <a:t>outra</a:t>
            </a:r>
            <a:r>
              <a:rPr lang="en-US" dirty="0" smtClean="0"/>
              <a:t> </a:t>
            </a:r>
            <a:r>
              <a:rPr lang="en-US" dirty="0" err="1" smtClean="0"/>
              <a:t>indicação</a:t>
            </a:r>
            <a:r>
              <a:rPr lang="en-US" dirty="0" smtClean="0"/>
              <a:t> de </a:t>
            </a:r>
            <a:r>
              <a:rPr lang="en-US" dirty="0" err="1" smtClean="0"/>
              <a:t>perigo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falha</a:t>
            </a:r>
            <a:r>
              <a:rPr lang="en-US" dirty="0" smtClean="0"/>
              <a:t> </a:t>
            </a:r>
            <a:r>
              <a:rPr lang="en-US" dirty="0" err="1" smtClean="0"/>
              <a:t>potencial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possa</a:t>
            </a:r>
            <a:r>
              <a:rPr lang="en-US" dirty="0" smtClean="0"/>
              <a:t> </a:t>
            </a:r>
            <a:r>
              <a:rPr lang="en-US" dirty="0" err="1" smtClean="0"/>
              <a:t>inibir</a:t>
            </a:r>
            <a:r>
              <a:rPr lang="en-US" dirty="0" smtClean="0"/>
              <a:t> a </a:t>
            </a:r>
            <a:r>
              <a:rPr lang="en-US" dirty="0" err="1" smtClean="0"/>
              <a:t>operação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barragem</a:t>
            </a:r>
            <a:endParaRPr lang="en-US" dirty="0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Sinais</a:t>
            </a:r>
            <a:r>
              <a:rPr lang="en-US" dirty="0" smtClean="0"/>
              <a:t> de </a:t>
            </a:r>
            <a:r>
              <a:rPr lang="en-US" dirty="0" err="1" smtClean="0"/>
              <a:t>Perigo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7D5-AADD-49FA-8209-475AB0712B2E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A3B86C23-0D9A-48E8-8E1A-107224EAABE7}" type="slidenum">
              <a:rPr lang="en-US"/>
              <a:pPr/>
              <a:t>49</a:t>
            </a:fld>
            <a:endParaRPr lang="en-US" dirty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Registro</a:t>
            </a:r>
            <a:r>
              <a:rPr lang="en-US" b="1" dirty="0" smtClean="0">
                <a:solidFill>
                  <a:schemeClr val="accent6"/>
                </a:solidFill>
              </a:rPr>
              <a:t> IP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80728"/>
            <a:ext cx="88392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 err="1" smtClean="0">
                <a:solidFill>
                  <a:schemeClr val="accent6"/>
                </a:solidFill>
              </a:rPr>
              <a:t>Formato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padronizado</a:t>
            </a:r>
            <a:r>
              <a:rPr lang="en-US" b="1" dirty="0" smtClean="0">
                <a:solidFill>
                  <a:schemeClr val="accent6"/>
                </a:solidFill>
              </a:rPr>
              <a:t> de </a:t>
            </a:r>
            <a:r>
              <a:rPr lang="en-US" b="1" dirty="0" err="1" smtClean="0">
                <a:solidFill>
                  <a:schemeClr val="accent6"/>
                </a:solidFill>
              </a:rPr>
              <a:t>registro</a:t>
            </a:r>
            <a:r>
              <a:rPr lang="en-US" b="1" dirty="0" smtClean="0">
                <a:solidFill>
                  <a:schemeClr val="accent6"/>
                </a:solidFill>
              </a:rPr>
              <a:t> de IP/AP</a:t>
            </a:r>
          </a:p>
          <a:p>
            <a:pPr>
              <a:lnSpc>
                <a:spcPct val="80000"/>
              </a:lnSpc>
            </a:pPr>
            <a:r>
              <a:rPr lang="en-US" b="1" dirty="0" err="1" smtClean="0">
                <a:solidFill>
                  <a:schemeClr val="accent6"/>
                </a:solidFill>
              </a:rPr>
              <a:t>Omitir</a:t>
            </a:r>
            <a:r>
              <a:rPr lang="en-US" b="1" dirty="0" smtClean="0">
                <a:solidFill>
                  <a:schemeClr val="accent6"/>
                </a:solidFill>
              </a:rPr>
              <a:t> as </a:t>
            </a:r>
            <a:r>
              <a:rPr lang="en-US" b="1" dirty="0" err="1" smtClean="0">
                <a:solidFill>
                  <a:schemeClr val="accent6"/>
                </a:solidFill>
              </a:rPr>
              <a:t>seções</a:t>
            </a:r>
            <a:r>
              <a:rPr lang="en-US" b="1" dirty="0" smtClean="0">
                <a:solidFill>
                  <a:schemeClr val="accent6"/>
                </a:solidFill>
              </a:rPr>
              <a:t> de AP </a:t>
            </a:r>
            <a:r>
              <a:rPr lang="en-US" b="1" dirty="0" err="1" smtClean="0">
                <a:solidFill>
                  <a:schemeClr val="accent6"/>
                </a:solidFill>
              </a:rPr>
              <a:t>até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que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seja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realizada</a:t>
            </a:r>
            <a:endParaRPr lang="en-US" b="1" dirty="0" smtClean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</a:pPr>
            <a:r>
              <a:rPr lang="en-US" b="1" dirty="0" err="1" smtClean="0">
                <a:solidFill>
                  <a:schemeClr val="accent6"/>
                </a:solidFill>
              </a:rPr>
              <a:t>Revisar</a:t>
            </a:r>
            <a:r>
              <a:rPr lang="en-US" b="1" dirty="0" smtClean="0">
                <a:solidFill>
                  <a:schemeClr val="accent6"/>
                </a:solidFill>
              </a:rPr>
              <a:t> e </a:t>
            </a:r>
            <a:r>
              <a:rPr lang="en-US" b="1" dirty="0" err="1" smtClean="0">
                <a:solidFill>
                  <a:schemeClr val="accent6"/>
                </a:solidFill>
              </a:rPr>
              <a:t>reutilizar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seções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anteriores</a:t>
            </a:r>
            <a:r>
              <a:rPr lang="en-US" b="1" dirty="0" smtClean="0">
                <a:solidFill>
                  <a:schemeClr val="accent6"/>
                </a:solidFill>
              </a:rPr>
              <a:t> de AP</a:t>
            </a: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accent6"/>
                </a:solidFill>
              </a:rPr>
              <a:t>Se DSAC I-III, </a:t>
            </a:r>
            <a:r>
              <a:rPr lang="en-US" b="1" dirty="0" err="1" smtClean="0">
                <a:solidFill>
                  <a:schemeClr val="accent6"/>
                </a:solidFill>
              </a:rPr>
              <a:t>não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pode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dizer</a:t>
            </a:r>
            <a:r>
              <a:rPr lang="en-US" b="1" dirty="0" smtClean="0">
                <a:solidFill>
                  <a:schemeClr val="accent6"/>
                </a:solidFill>
              </a:rPr>
              <a:t>, “A </a:t>
            </a:r>
            <a:r>
              <a:rPr lang="en-US" b="1" dirty="0" err="1" smtClean="0">
                <a:solidFill>
                  <a:schemeClr val="accent6"/>
                </a:solidFill>
              </a:rPr>
              <a:t>barragem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está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em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condição</a:t>
            </a:r>
            <a:r>
              <a:rPr lang="en-US" b="1" dirty="0" smtClean="0">
                <a:solidFill>
                  <a:schemeClr val="accent6"/>
                </a:solidFill>
              </a:rPr>
              <a:t> boa </a:t>
            </a:r>
            <a:r>
              <a:rPr lang="en-US" b="1" dirty="0" err="1" smtClean="0">
                <a:solidFill>
                  <a:schemeClr val="accent6"/>
                </a:solidFill>
              </a:rPr>
              <a:t>e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aceitável</a:t>
            </a:r>
            <a:r>
              <a:rPr lang="en-US" b="1" dirty="0" smtClean="0">
                <a:solidFill>
                  <a:schemeClr val="accent6"/>
                </a:solidFill>
              </a:rPr>
              <a:t>.”</a:t>
            </a:r>
          </a:p>
          <a:p>
            <a:pPr>
              <a:lnSpc>
                <a:spcPct val="80000"/>
              </a:lnSpc>
            </a:pPr>
            <a:r>
              <a:rPr lang="en-US" b="1" dirty="0" err="1" smtClean="0">
                <a:solidFill>
                  <a:schemeClr val="accent6"/>
                </a:solidFill>
              </a:rPr>
              <a:t>Realizar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o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Registro</a:t>
            </a:r>
            <a:r>
              <a:rPr lang="en-US" b="1" dirty="0" smtClean="0">
                <a:solidFill>
                  <a:schemeClr val="accent6"/>
                </a:solidFill>
              </a:rPr>
              <a:t> de </a:t>
            </a:r>
            <a:r>
              <a:rPr lang="en-US" b="1" dirty="0" err="1" smtClean="0">
                <a:solidFill>
                  <a:schemeClr val="accent6"/>
                </a:solidFill>
              </a:rPr>
              <a:t>Controles</a:t>
            </a:r>
            <a:r>
              <a:rPr lang="en-US" b="1" dirty="0" smtClean="0">
                <a:solidFill>
                  <a:schemeClr val="accent6"/>
                </a:solidFill>
              </a:rPr>
              <a:t> de </a:t>
            </a:r>
            <a:r>
              <a:rPr lang="en-US" b="1" dirty="0" err="1" smtClean="0">
                <a:solidFill>
                  <a:schemeClr val="accent6"/>
                </a:solidFill>
              </a:rPr>
              <a:t>Qualidade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Distrital</a:t>
            </a:r>
            <a:endParaRPr lang="en-US" b="1" dirty="0" smtClean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</a:pPr>
            <a:r>
              <a:rPr lang="en-US" b="1" dirty="0" err="1" smtClean="0">
                <a:solidFill>
                  <a:schemeClr val="accent6"/>
                </a:solidFill>
              </a:rPr>
              <a:t>Submeter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o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Resumo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executivo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em</a:t>
            </a:r>
            <a:r>
              <a:rPr lang="en-US" b="1" dirty="0" smtClean="0">
                <a:solidFill>
                  <a:schemeClr val="accent6"/>
                </a:solidFill>
              </a:rPr>
              <a:t> 90 </a:t>
            </a:r>
            <a:r>
              <a:rPr lang="en-US" b="1" dirty="0" err="1" smtClean="0">
                <a:solidFill>
                  <a:schemeClr val="accent6"/>
                </a:solidFill>
              </a:rPr>
              <a:t>dias</a:t>
            </a:r>
            <a:r>
              <a:rPr lang="en-US" b="1" dirty="0" smtClean="0">
                <a:solidFill>
                  <a:schemeClr val="accent6"/>
                </a:solidFill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en-US" b="1" dirty="0" err="1" smtClean="0">
                <a:solidFill>
                  <a:schemeClr val="accent6"/>
                </a:solidFill>
              </a:rPr>
              <a:t>Submeter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o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Relatório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ao</a:t>
            </a:r>
            <a:r>
              <a:rPr lang="en-US" b="1" dirty="0" smtClean="0">
                <a:solidFill>
                  <a:schemeClr val="accent6"/>
                </a:solidFill>
              </a:rPr>
              <a:t> MSC </a:t>
            </a:r>
            <a:r>
              <a:rPr lang="en-US" b="1" dirty="0" err="1" smtClean="0">
                <a:solidFill>
                  <a:schemeClr val="accent6"/>
                </a:solidFill>
              </a:rPr>
              <a:t>em</a:t>
            </a:r>
            <a:r>
              <a:rPr lang="en-US" b="1" dirty="0" smtClean="0">
                <a:solidFill>
                  <a:schemeClr val="accent6"/>
                </a:solidFill>
              </a:rPr>
              <a:t> 90 </a:t>
            </a:r>
            <a:r>
              <a:rPr lang="en-US" b="1" dirty="0" err="1" smtClean="0">
                <a:solidFill>
                  <a:schemeClr val="accent6"/>
                </a:solidFill>
              </a:rPr>
              <a:t>dias</a:t>
            </a:r>
            <a:endParaRPr lang="en-US" b="1" dirty="0" smtClean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</a:pPr>
            <a:r>
              <a:rPr lang="en-US" b="1" dirty="0" err="1" smtClean="0">
                <a:solidFill>
                  <a:schemeClr val="accent6"/>
                </a:solidFill>
              </a:rPr>
              <a:t>Submeter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arquivo</a:t>
            </a:r>
            <a:r>
              <a:rPr lang="en-US" b="1" dirty="0" smtClean="0">
                <a:solidFill>
                  <a:schemeClr val="accent6"/>
                </a:solidFill>
              </a:rPr>
              <a:t> .</a:t>
            </a:r>
            <a:r>
              <a:rPr lang="en-US" b="1" dirty="0" err="1" smtClean="0">
                <a:solidFill>
                  <a:schemeClr val="accent6"/>
                </a:solidFill>
              </a:rPr>
              <a:t>pdf</a:t>
            </a:r>
            <a:r>
              <a:rPr lang="en-US" b="1" dirty="0" smtClean="0">
                <a:solidFill>
                  <a:schemeClr val="accent6"/>
                </a:solidFill>
              </a:rPr>
              <a:t> a </a:t>
            </a:r>
            <a:r>
              <a:rPr lang="en-US" b="1" dirty="0" err="1" smtClean="0">
                <a:solidFill>
                  <a:schemeClr val="accent6"/>
                </a:solidFill>
              </a:rPr>
              <a:t>biblioteca</a:t>
            </a:r>
            <a:r>
              <a:rPr lang="en-US" b="1" dirty="0" smtClean="0">
                <a:solidFill>
                  <a:schemeClr val="accent6"/>
                </a:solidFill>
              </a:rPr>
              <a:t> do ERDC</a:t>
            </a:r>
          </a:p>
          <a:p>
            <a:pPr>
              <a:lnSpc>
                <a:spcPct val="80000"/>
              </a:lnSpc>
            </a:pPr>
            <a:endParaRPr lang="en-US" b="1" dirty="0" smtClean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</a:pPr>
            <a:endParaRPr lang="en-US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1000"/>
            <a:ext cx="8001000" cy="5181600"/>
          </a:xfrm>
        </p:spPr>
        <p:txBody>
          <a:bodyPr/>
          <a:lstStyle/>
          <a:p>
            <a:endParaRPr lang="en-US" b="1" i="1" dirty="0" smtClean="0">
              <a:solidFill>
                <a:schemeClr val="accent6"/>
              </a:solidFill>
            </a:endParaRPr>
          </a:p>
          <a:p>
            <a:r>
              <a:rPr lang="en-US" b="1" dirty="0" err="1" smtClean="0">
                <a:solidFill>
                  <a:schemeClr val="accent6"/>
                </a:solidFill>
              </a:rPr>
              <a:t>Estruturas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civis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cuja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falha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ou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fracasso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parcial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colocaria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em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risco</a:t>
            </a:r>
            <a:r>
              <a:rPr lang="en-US" b="1" dirty="0" smtClean="0">
                <a:solidFill>
                  <a:schemeClr val="accent6"/>
                </a:solidFill>
              </a:rPr>
              <a:t> a </a:t>
            </a:r>
            <a:r>
              <a:rPr lang="en-US" b="1" dirty="0" err="1" smtClean="0">
                <a:solidFill>
                  <a:schemeClr val="accent6"/>
                </a:solidFill>
              </a:rPr>
              <a:t>vida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da </a:t>
            </a:r>
            <a:r>
              <a:rPr lang="en-US" b="1" dirty="0" err="1" smtClean="0">
                <a:solidFill>
                  <a:schemeClr val="accent6"/>
                </a:solidFill>
              </a:rPr>
              <a:t>população</a:t>
            </a:r>
            <a:r>
              <a:rPr lang="en-US" b="1" dirty="0" smtClean="0">
                <a:solidFill>
                  <a:schemeClr val="accent6"/>
                </a:solidFill>
              </a:rPr>
              <a:t>, </a:t>
            </a:r>
            <a:r>
              <a:rPr lang="en-US" b="1" dirty="0" err="1" smtClean="0">
                <a:solidFill>
                  <a:schemeClr val="accent6"/>
                </a:solidFill>
              </a:rPr>
              <a:t>causar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danos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substanciais</a:t>
            </a:r>
            <a:r>
              <a:rPr lang="en-US" b="1" dirty="0" smtClean="0">
                <a:solidFill>
                  <a:schemeClr val="accent6"/>
                </a:solidFill>
              </a:rPr>
              <a:t> à </a:t>
            </a:r>
            <a:r>
              <a:rPr lang="en-US" b="1" dirty="0" err="1" smtClean="0">
                <a:solidFill>
                  <a:schemeClr val="accent6"/>
                </a:solidFill>
              </a:rPr>
              <a:t>propriedade</a:t>
            </a:r>
            <a:r>
              <a:rPr lang="en-US" b="1" dirty="0" smtClean="0">
                <a:solidFill>
                  <a:schemeClr val="accent6"/>
                </a:solidFill>
              </a:rPr>
              <a:t>, </a:t>
            </a:r>
            <a:r>
              <a:rPr lang="en-US" b="1" dirty="0" err="1" smtClean="0">
                <a:solidFill>
                  <a:schemeClr val="accent6"/>
                </a:solidFill>
              </a:rPr>
              <a:t>meios</a:t>
            </a:r>
            <a:r>
              <a:rPr lang="en-US" b="1" dirty="0" smtClean="0">
                <a:solidFill>
                  <a:schemeClr val="accent6"/>
                </a:solidFill>
              </a:rPr>
              <a:t> de </a:t>
            </a:r>
            <a:r>
              <a:rPr lang="en-US" b="1" dirty="0" err="1" smtClean="0">
                <a:solidFill>
                  <a:schemeClr val="accent6"/>
                </a:solidFill>
              </a:rPr>
              <a:t>transporte</a:t>
            </a:r>
            <a:r>
              <a:rPr lang="en-US" b="1" dirty="0" smtClean="0">
                <a:solidFill>
                  <a:schemeClr val="accent6"/>
                </a:solidFill>
              </a:rPr>
              <a:t>, </a:t>
            </a:r>
            <a:r>
              <a:rPr lang="en-US" b="1" dirty="0" err="1" smtClean="0">
                <a:solidFill>
                  <a:schemeClr val="accent6"/>
                </a:solidFill>
              </a:rPr>
              <a:t>ou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concessionárias</a:t>
            </a:r>
            <a:r>
              <a:rPr lang="en-US" b="1" dirty="0" smtClean="0">
                <a:solidFill>
                  <a:schemeClr val="accent6"/>
                </a:solidFill>
              </a:rPr>
              <a:t>, </a:t>
            </a:r>
            <a:r>
              <a:rPr lang="en-US" b="1" dirty="0" err="1" smtClean="0">
                <a:solidFill>
                  <a:schemeClr val="accent6"/>
                </a:solidFill>
              </a:rPr>
              <a:t>serão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avaliadas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continuamente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para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garantir</a:t>
            </a:r>
            <a:r>
              <a:rPr lang="en-US" b="1" dirty="0" smtClean="0">
                <a:solidFill>
                  <a:schemeClr val="accent6"/>
                </a:solidFill>
              </a:rPr>
              <a:t> a </a:t>
            </a:r>
            <a:r>
              <a:rPr lang="en-US" b="1" dirty="0" err="1" smtClean="0">
                <a:solidFill>
                  <a:schemeClr val="accent6"/>
                </a:solidFill>
              </a:rPr>
              <a:t>segurança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estrutural</a:t>
            </a:r>
            <a:r>
              <a:rPr lang="en-US" b="1" dirty="0" smtClean="0">
                <a:solidFill>
                  <a:schemeClr val="accent6"/>
                </a:solidFill>
              </a:rPr>
              <a:t> e </a:t>
            </a:r>
            <a:r>
              <a:rPr lang="en-US" b="1" dirty="0" err="1" smtClean="0">
                <a:solidFill>
                  <a:schemeClr val="accent6"/>
                </a:solidFill>
              </a:rPr>
              <a:t>estabilidade</a:t>
            </a:r>
            <a:r>
              <a:rPr lang="en-US" b="1" dirty="0" smtClean="0">
                <a:solidFill>
                  <a:schemeClr val="accent6"/>
                </a:solidFill>
              </a:rPr>
              <a:t>, e </a:t>
            </a:r>
            <a:r>
              <a:rPr lang="en-US" b="1" dirty="0" err="1" smtClean="0">
                <a:solidFill>
                  <a:schemeClr val="accent6"/>
                </a:solidFill>
              </a:rPr>
              <a:t>adequação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operacional</a:t>
            </a:r>
            <a:r>
              <a:rPr lang="en-US" b="1" dirty="0" smtClean="0">
                <a:solidFill>
                  <a:schemeClr val="accent6"/>
                </a:solidFill>
              </a:rPr>
              <a:t>. </a:t>
            </a:r>
            <a:endParaRPr lang="en-US" sz="3200" b="1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7F1BA-D67F-4C9B-A45C-B616BB13022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Seja</a:t>
            </a:r>
            <a:r>
              <a:rPr lang="en-US" sz="4000" dirty="0" smtClean="0">
                <a:solidFill>
                  <a:schemeClr val="tx1"/>
                </a:solidFill>
              </a:rPr>
              <a:t> vigilante!</a:t>
            </a:r>
            <a:r>
              <a:rPr lang="en-US" sz="4000" dirty="0">
                <a:solidFill>
                  <a:schemeClr val="tx1"/>
                </a:solidFill>
              </a:rPr>
              <a:t/>
            </a:r>
            <a:br>
              <a:rPr lang="en-US" sz="4000" dirty="0">
                <a:solidFill>
                  <a:schemeClr val="tx1"/>
                </a:solidFill>
              </a:rPr>
            </a:b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194569" name="Picture 9" descr="image0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500" y="1524000"/>
            <a:ext cx="3348038" cy="4495800"/>
          </a:xfrm>
          <a:prstGeom prst="rect">
            <a:avLst/>
          </a:prstGeom>
          <a:noFill/>
        </p:spPr>
      </p:pic>
      <p:sp>
        <p:nvSpPr>
          <p:cNvPr id="194570" name="Text Box 10"/>
          <p:cNvSpPr txBox="1">
            <a:spLocks noChangeArrowheads="1"/>
          </p:cNvSpPr>
          <p:nvPr/>
        </p:nvSpPr>
        <p:spPr bwMode="auto">
          <a:xfrm>
            <a:off x="5638800" y="5181600"/>
            <a:ext cx="29876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 err="1" smtClean="0"/>
              <a:t>Fique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seguro</a:t>
            </a:r>
            <a:r>
              <a:rPr lang="en-US" sz="2000" b="1" dirty="0" smtClean="0"/>
              <a:t>! </a:t>
            </a:r>
            <a:r>
              <a:rPr lang="en-US" sz="2000" b="1" dirty="0" err="1"/>
              <a:t>Essayons</a:t>
            </a:r>
            <a:r>
              <a:rPr lang="en-US" sz="2000" b="1" dirty="0"/>
              <a:t>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7D5-AADD-49FA-8209-475AB0712B2E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A3B86C23-0D9A-48E8-8E1A-107224EAABE7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Política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6106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b="1" dirty="0" err="1" smtClean="0">
                <a:solidFill>
                  <a:schemeClr val="accent6"/>
                </a:solidFill>
              </a:rPr>
              <a:t>Não</a:t>
            </a:r>
            <a:r>
              <a:rPr lang="en-US" sz="3600" b="1" dirty="0" smtClean="0">
                <a:solidFill>
                  <a:schemeClr val="accent6"/>
                </a:solidFill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</a:rPr>
              <a:t>deverá</a:t>
            </a:r>
            <a:r>
              <a:rPr lang="en-US" sz="3600" b="1" dirty="0" smtClean="0">
                <a:solidFill>
                  <a:schemeClr val="accent6"/>
                </a:solidFill>
              </a:rPr>
              <a:t> ser </a:t>
            </a:r>
            <a:r>
              <a:rPr lang="en-US" sz="3600" b="1" dirty="0" err="1" smtClean="0">
                <a:solidFill>
                  <a:schemeClr val="accent6"/>
                </a:solidFill>
              </a:rPr>
              <a:t>contratada</a:t>
            </a:r>
            <a:endParaRPr lang="en-US" sz="3600" b="1" dirty="0" smtClean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3600" b="1" dirty="0" err="1" smtClean="0">
                <a:solidFill>
                  <a:schemeClr val="accent6"/>
                </a:solidFill>
              </a:rPr>
              <a:t>Engenheiros</a:t>
            </a:r>
            <a:r>
              <a:rPr lang="en-US" sz="3600" b="1" dirty="0" smtClean="0">
                <a:solidFill>
                  <a:schemeClr val="accent6"/>
                </a:solidFill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</a:rPr>
              <a:t>profissionais</a:t>
            </a:r>
            <a:r>
              <a:rPr lang="en-US" sz="3600" b="1" dirty="0" smtClean="0">
                <a:solidFill>
                  <a:schemeClr val="accent6"/>
                </a:solidFill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</a:rPr>
              <a:t>licenciados</a:t>
            </a:r>
            <a:endParaRPr lang="en-US" sz="3600" b="1" dirty="0" smtClean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3600" b="1" dirty="0" err="1" smtClean="0">
                <a:solidFill>
                  <a:schemeClr val="accent6"/>
                </a:solidFill>
              </a:rPr>
              <a:t>Dano</a:t>
            </a:r>
            <a:r>
              <a:rPr lang="en-US" sz="3600" b="1" dirty="0" smtClean="0">
                <a:solidFill>
                  <a:schemeClr val="accent6"/>
                </a:solidFill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</a:rPr>
              <a:t>Potencial</a:t>
            </a:r>
            <a:r>
              <a:rPr lang="en-US" sz="3600" b="1" dirty="0" smtClean="0">
                <a:solidFill>
                  <a:schemeClr val="accent6"/>
                </a:solidFill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</a:rPr>
              <a:t>revisado</a:t>
            </a:r>
            <a:r>
              <a:rPr lang="en-US" sz="3600" b="1" dirty="0" smtClean="0">
                <a:solidFill>
                  <a:schemeClr val="accent6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3600" b="1" dirty="0" err="1" smtClean="0">
                <a:solidFill>
                  <a:schemeClr val="accent6"/>
                </a:solidFill>
              </a:rPr>
              <a:t>Cumprir</a:t>
            </a:r>
            <a:r>
              <a:rPr lang="en-US" sz="3600" b="1" dirty="0" smtClean="0">
                <a:solidFill>
                  <a:schemeClr val="accent6"/>
                </a:solidFill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</a:rPr>
              <a:t>os</a:t>
            </a:r>
            <a:r>
              <a:rPr lang="en-US" sz="3600" b="1" dirty="0" smtClean="0">
                <a:solidFill>
                  <a:schemeClr val="accent6"/>
                </a:solidFill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</a:rPr>
              <a:t>requisitos</a:t>
            </a:r>
            <a:r>
              <a:rPr lang="en-US" sz="3600" b="1" dirty="0" smtClean="0">
                <a:solidFill>
                  <a:schemeClr val="accent6"/>
                </a:solidFill>
              </a:rPr>
              <a:t> PCA</a:t>
            </a:r>
          </a:p>
          <a:p>
            <a:pPr>
              <a:lnSpc>
                <a:spcPct val="80000"/>
              </a:lnSpc>
            </a:pPr>
            <a:r>
              <a:rPr lang="en-US" sz="3600" b="1" dirty="0" err="1" smtClean="0">
                <a:solidFill>
                  <a:schemeClr val="accent6"/>
                </a:solidFill>
              </a:rPr>
              <a:t>Inspecionar</a:t>
            </a:r>
            <a:r>
              <a:rPr lang="en-US" sz="3600" b="1" dirty="0" smtClean="0">
                <a:solidFill>
                  <a:schemeClr val="accent6"/>
                </a:solidFill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</a:rPr>
              <a:t>partes</a:t>
            </a:r>
            <a:r>
              <a:rPr lang="en-US" sz="3600" b="1" dirty="0" smtClean="0">
                <a:solidFill>
                  <a:schemeClr val="accent6"/>
                </a:solidFill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</a:rPr>
              <a:t>não</a:t>
            </a:r>
            <a:r>
              <a:rPr lang="en-US" sz="3600" b="1" dirty="0" smtClean="0">
                <a:solidFill>
                  <a:schemeClr val="accent6"/>
                </a:solidFill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</a:rPr>
              <a:t>federais</a:t>
            </a:r>
            <a:r>
              <a:rPr lang="en-US" sz="3600" b="1" dirty="0" smtClean="0">
                <a:solidFill>
                  <a:schemeClr val="accent6"/>
                </a:solidFill>
              </a:rPr>
              <a:t> das </a:t>
            </a:r>
            <a:r>
              <a:rPr lang="en-US" sz="3600" b="1" dirty="0" err="1" smtClean="0">
                <a:solidFill>
                  <a:schemeClr val="accent6"/>
                </a:solidFill>
              </a:rPr>
              <a:t>barragens</a:t>
            </a:r>
            <a:endParaRPr lang="en-US" sz="3600" b="1" dirty="0" smtClean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3600" b="1" dirty="0" err="1" smtClean="0">
                <a:solidFill>
                  <a:schemeClr val="accent6"/>
                </a:solidFill>
              </a:rPr>
              <a:t>Avaliar</a:t>
            </a:r>
            <a:r>
              <a:rPr lang="en-US" sz="3600" b="1" dirty="0" smtClean="0">
                <a:solidFill>
                  <a:schemeClr val="accent6"/>
                </a:solidFill>
              </a:rPr>
              <a:t> a </a:t>
            </a:r>
            <a:r>
              <a:rPr lang="en-US" sz="3600" b="1" dirty="0" err="1" smtClean="0">
                <a:solidFill>
                  <a:schemeClr val="accent6"/>
                </a:solidFill>
              </a:rPr>
              <a:t>segurança</a:t>
            </a:r>
            <a:r>
              <a:rPr lang="en-US" sz="3600" b="1" dirty="0" smtClean="0">
                <a:solidFill>
                  <a:schemeClr val="accent6"/>
                </a:solidFill>
              </a:rPr>
              <a:t> de </a:t>
            </a:r>
            <a:r>
              <a:rPr lang="en-US" sz="3600" b="1" dirty="0" err="1" smtClean="0">
                <a:solidFill>
                  <a:schemeClr val="accent6"/>
                </a:solidFill>
              </a:rPr>
              <a:t>montante</a:t>
            </a:r>
            <a:r>
              <a:rPr lang="en-US" sz="3600" b="1" dirty="0" smtClean="0">
                <a:solidFill>
                  <a:schemeClr val="accent6"/>
                </a:solidFill>
              </a:rPr>
              <a:t> e </a:t>
            </a:r>
            <a:r>
              <a:rPr lang="en-US" sz="3600" b="1" dirty="0" err="1" smtClean="0">
                <a:solidFill>
                  <a:schemeClr val="accent6"/>
                </a:solidFill>
              </a:rPr>
              <a:t>jusante</a:t>
            </a:r>
            <a:r>
              <a:rPr lang="en-US" sz="3600" b="1" dirty="0" smtClean="0">
                <a:solidFill>
                  <a:schemeClr val="accent6"/>
                </a:solidFill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</a:rPr>
              <a:t>nas</a:t>
            </a:r>
            <a:r>
              <a:rPr lang="en-US" sz="3600" b="1" dirty="0" smtClean="0">
                <a:solidFill>
                  <a:schemeClr val="accent6"/>
                </a:solidFill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</a:rPr>
              <a:t>barragens</a:t>
            </a:r>
            <a:endParaRPr lang="en-US" sz="3600" b="1" dirty="0" smtClean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3600" b="1" dirty="0" err="1">
                <a:solidFill>
                  <a:schemeClr val="accent6"/>
                </a:solidFill>
              </a:rPr>
              <a:t>I</a:t>
            </a:r>
            <a:r>
              <a:rPr lang="en-US" sz="3600" b="1" dirty="0" err="1" smtClean="0">
                <a:solidFill>
                  <a:schemeClr val="accent6"/>
                </a:solidFill>
              </a:rPr>
              <a:t>nstalações</a:t>
            </a:r>
            <a:r>
              <a:rPr lang="en-US" sz="3600" b="1" dirty="0" smtClean="0">
                <a:solidFill>
                  <a:schemeClr val="accent6"/>
                </a:solidFill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</a:rPr>
              <a:t>militares</a:t>
            </a:r>
            <a:endParaRPr lang="en-US" sz="3600" b="1" dirty="0" smtClean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3600" b="1" dirty="0" err="1" smtClean="0">
                <a:solidFill>
                  <a:schemeClr val="accent6"/>
                </a:solidFill>
              </a:rPr>
              <a:t>Inspeções</a:t>
            </a:r>
            <a:r>
              <a:rPr lang="en-US" sz="3600" b="1" dirty="0" smtClean="0">
                <a:solidFill>
                  <a:schemeClr val="accent6"/>
                </a:solidFill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</a:rPr>
              <a:t>para</a:t>
            </a:r>
            <a:r>
              <a:rPr lang="en-US" sz="3600" b="1" dirty="0" smtClean="0">
                <a:solidFill>
                  <a:schemeClr val="accent6"/>
                </a:solidFill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</a:rPr>
              <a:t>os</a:t>
            </a:r>
            <a:r>
              <a:rPr lang="en-US" sz="3600" b="1" dirty="0" smtClean="0">
                <a:solidFill>
                  <a:schemeClr val="accent6"/>
                </a:solidFill>
              </a:rPr>
              <a:t> outros</a:t>
            </a:r>
          </a:p>
          <a:p>
            <a:pPr>
              <a:lnSpc>
                <a:spcPct val="80000"/>
              </a:lnSpc>
            </a:pPr>
            <a:endParaRPr lang="en-US" sz="3600" b="1" dirty="0" smtClean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</a:pPr>
            <a:endParaRPr lang="en-US" sz="3600" b="1" dirty="0" smtClean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</a:pPr>
            <a:endParaRPr lang="en-US" sz="36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A3B86C23-0D9A-48E8-8E1A-107224EAABE7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Benefícios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Secundários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36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36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Mantém</a:t>
            </a:r>
            <a:r>
              <a:rPr lang="en-US" sz="36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conhecimento</a:t>
            </a:r>
            <a:r>
              <a:rPr lang="en-US" sz="36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institucional</a:t>
            </a:r>
            <a:r>
              <a:rPr lang="en-US" sz="36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sobre</a:t>
            </a:r>
            <a:r>
              <a:rPr lang="en-US" sz="36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n-US" sz="36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projeto</a:t>
            </a:r>
            <a:endParaRPr lang="en-US" sz="36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36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Mantém</a:t>
            </a:r>
            <a:r>
              <a:rPr lang="en-US" sz="36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36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perícia</a:t>
            </a:r>
            <a:r>
              <a:rPr lang="en-US" sz="36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técnica</a:t>
            </a:r>
            <a:r>
              <a:rPr lang="en-US" sz="36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6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Segurança</a:t>
            </a:r>
            <a:r>
              <a:rPr lang="en-US" sz="36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36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Barragens</a:t>
            </a:r>
            <a:endParaRPr lang="en-US" sz="36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36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Fornece</a:t>
            </a:r>
            <a:r>
              <a:rPr lang="en-US" sz="36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lições</a:t>
            </a:r>
            <a:r>
              <a:rPr lang="en-US" sz="36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aprendidas</a:t>
            </a:r>
            <a:r>
              <a:rPr lang="en-US" sz="36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para</a:t>
            </a:r>
            <a:r>
              <a:rPr lang="en-US" sz="36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outros</a:t>
            </a:r>
            <a:r>
              <a:rPr lang="en-US" sz="36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projetos</a:t>
            </a:r>
            <a:endParaRPr lang="en-US" sz="36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"/>
            <a:ext cx="7543800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dirty="0" smtClean="0">
                <a:solidFill>
                  <a:schemeClr val="accent6"/>
                </a:solidFill>
              </a:rPr>
              <a:t>TIPOS DE INSPEÇÃO</a:t>
            </a:r>
            <a:endParaRPr lang="en-US" sz="4000" b="1" dirty="0" smtClean="0">
              <a:solidFill>
                <a:schemeClr val="accent6"/>
              </a:solidFill>
            </a:endParaRP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52400" y="685800"/>
            <a:ext cx="8382000" cy="5105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Operações</a:t>
            </a:r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Rotina</a:t>
            </a:r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-Durante as </a:t>
            </a:r>
            <a:r>
              <a:rPr lang="en-US" sz="2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operações</a:t>
            </a:r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normais</a:t>
            </a:r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para</a:t>
            </a:r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mudanças</a:t>
            </a:r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incomuns</a:t>
            </a:r>
            <a:endParaRPr lang="en-US" sz="28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2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Anual</a:t>
            </a:r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preparação</a:t>
            </a:r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para</a:t>
            </a:r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elevar</a:t>
            </a:r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os</a:t>
            </a:r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níveis</a:t>
            </a:r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2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reservatório</a:t>
            </a:r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2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Cota</a:t>
            </a:r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alta</a:t>
            </a:r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- De </a:t>
            </a:r>
            <a:r>
              <a:rPr lang="en-US" sz="2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acordo</a:t>
            </a:r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com Manual de O&amp;M.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2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Periódica</a:t>
            </a:r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– a </a:t>
            </a:r>
            <a:r>
              <a:rPr lang="en-US" sz="2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cada</a:t>
            </a:r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anos</a:t>
            </a:r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Inspeção</a:t>
            </a:r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detalhada</a:t>
            </a:r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da </a:t>
            </a:r>
            <a:r>
              <a:rPr lang="en-US" sz="2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engenharia</a:t>
            </a:r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2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Avaliação</a:t>
            </a:r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periódica</a:t>
            </a:r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Análise</a:t>
            </a:r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Risco</a:t>
            </a:r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cada</a:t>
            </a:r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10 </a:t>
            </a:r>
            <a:r>
              <a:rPr lang="en-US" sz="2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anos</a:t>
            </a:r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projeto</a:t>
            </a:r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segundo</a:t>
            </a:r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parâmetros</a:t>
            </a:r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atuais</a:t>
            </a:r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2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Especiais</a:t>
            </a:r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ou</a:t>
            </a:r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emergência</a:t>
            </a:r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Após</a:t>
            </a:r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eventos</a:t>
            </a:r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grandes</a:t>
            </a:r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ou</a:t>
            </a:r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incomuns</a:t>
            </a:r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ou</a:t>
            </a:r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após</a:t>
            </a:r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relatório</a:t>
            </a:r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perigo</a:t>
            </a:r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2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Estruturas</a:t>
            </a:r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aço</a:t>
            </a:r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hidráulicos</a:t>
            </a:r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Ver</a:t>
            </a:r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ER 1110-2-8157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7D5-AADD-49FA-8209-475AB0712B2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29600" cy="3657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accent6"/>
                </a:solidFill>
              </a:rPr>
              <a:t>Durante as </a:t>
            </a:r>
            <a:r>
              <a:rPr lang="en-US" sz="2800" dirty="0" err="1" smtClean="0">
                <a:solidFill>
                  <a:schemeClr val="accent6"/>
                </a:solidFill>
              </a:rPr>
              <a:t>operações</a:t>
            </a:r>
            <a:r>
              <a:rPr lang="en-US" sz="2800" dirty="0" smtClean="0">
                <a:solidFill>
                  <a:schemeClr val="accent6"/>
                </a:solidFill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</a:rPr>
              <a:t>normais</a:t>
            </a:r>
            <a:r>
              <a:rPr lang="en-US" sz="2800" dirty="0" smtClean="0">
                <a:solidFill>
                  <a:schemeClr val="accent6"/>
                </a:solidFill>
              </a:rPr>
              <a:t> de </a:t>
            </a:r>
            <a:r>
              <a:rPr lang="en-US" sz="2800" dirty="0" err="1" smtClean="0">
                <a:solidFill>
                  <a:schemeClr val="accent6"/>
                </a:solidFill>
              </a:rPr>
              <a:t>projeto</a:t>
            </a:r>
            <a:r>
              <a:rPr lang="en-US" sz="2800" dirty="0" smtClean="0">
                <a:solidFill>
                  <a:schemeClr val="accent6"/>
                </a:solidFill>
              </a:rPr>
              <a:t>, </a:t>
            </a:r>
            <a:r>
              <a:rPr lang="en-US" sz="2800" dirty="0" err="1" smtClean="0">
                <a:solidFill>
                  <a:schemeClr val="accent6"/>
                </a:solidFill>
              </a:rPr>
              <a:t>o</a:t>
            </a:r>
            <a:r>
              <a:rPr lang="en-US" sz="2800" dirty="0" smtClean="0">
                <a:solidFill>
                  <a:schemeClr val="accent6"/>
                </a:solidFill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</a:rPr>
              <a:t>pessoal</a:t>
            </a:r>
            <a:r>
              <a:rPr lang="en-US" sz="2800" dirty="0" smtClean="0">
                <a:solidFill>
                  <a:schemeClr val="accent6"/>
                </a:solidFill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</a:rPr>
              <a:t>deve</a:t>
            </a:r>
            <a:r>
              <a:rPr lang="en-US" sz="2800" dirty="0" smtClean="0">
                <a:solidFill>
                  <a:schemeClr val="accent6"/>
                </a:solidFill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</a:rPr>
              <a:t>sempre</a:t>
            </a:r>
            <a:r>
              <a:rPr lang="en-US" sz="2800" dirty="0" smtClean="0">
                <a:solidFill>
                  <a:schemeClr val="accent6"/>
                </a:solidFill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</a:rPr>
              <a:t>estar</a:t>
            </a:r>
            <a:r>
              <a:rPr lang="en-US" sz="2800" dirty="0" smtClean="0">
                <a:solidFill>
                  <a:schemeClr val="accent6"/>
                </a:solidFill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</a:rPr>
              <a:t>ciente</a:t>
            </a:r>
            <a:r>
              <a:rPr lang="en-US" sz="2800" dirty="0" smtClean="0">
                <a:solidFill>
                  <a:schemeClr val="accent6"/>
                </a:solidFill>
              </a:rPr>
              <a:t> dos </a:t>
            </a:r>
            <a:r>
              <a:rPr lang="en-US" sz="2800" dirty="0" err="1" smtClean="0">
                <a:solidFill>
                  <a:schemeClr val="accent6"/>
                </a:solidFill>
              </a:rPr>
              <a:t>itens</a:t>
            </a:r>
            <a:r>
              <a:rPr lang="en-US" sz="2800" dirty="0" smtClean="0">
                <a:solidFill>
                  <a:schemeClr val="accent6"/>
                </a:solidFill>
              </a:rPr>
              <a:t> de </a:t>
            </a:r>
            <a:r>
              <a:rPr lang="en-US" sz="2800" dirty="0" err="1" smtClean="0">
                <a:solidFill>
                  <a:schemeClr val="accent6"/>
                </a:solidFill>
              </a:rPr>
              <a:t>Segurança</a:t>
            </a:r>
            <a:r>
              <a:rPr lang="en-US" sz="2800" dirty="0" smtClean="0">
                <a:solidFill>
                  <a:schemeClr val="accent6"/>
                </a:solidFill>
              </a:rPr>
              <a:t> de </a:t>
            </a:r>
            <a:r>
              <a:rPr lang="en-US" sz="2800" dirty="0" err="1" smtClean="0">
                <a:solidFill>
                  <a:schemeClr val="accent6"/>
                </a:solidFill>
              </a:rPr>
              <a:t>Barragens</a:t>
            </a:r>
            <a:r>
              <a:rPr lang="en-US" sz="2800" dirty="0" smtClean="0">
                <a:solidFill>
                  <a:schemeClr val="accent6"/>
                </a:solidFill>
              </a:rPr>
              <a:t>.</a:t>
            </a:r>
          </a:p>
          <a:p>
            <a:pPr eaLnBrk="1" hangingPunct="1"/>
            <a:r>
              <a:rPr lang="en-US" sz="2800" dirty="0" smtClean="0">
                <a:solidFill>
                  <a:schemeClr val="accent6"/>
                </a:solidFill>
              </a:rPr>
              <a:t>A </a:t>
            </a:r>
            <a:r>
              <a:rPr lang="en-US" sz="2800" dirty="0" err="1" smtClean="0">
                <a:solidFill>
                  <a:schemeClr val="accent6"/>
                </a:solidFill>
              </a:rPr>
              <a:t>freqüência</a:t>
            </a:r>
            <a:r>
              <a:rPr lang="en-US" sz="2800" dirty="0" smtClean="0">
                <a:solidFill>
                  <a:schemeClr val="accent6"/>
                </a:solidFill>
              </a:rPr>
              <a:t> é </a:t>
            </a:r>
            <a:r>
              <a:rPr lang="en-US" sz="2800" dirty="0" err="1" smtClean="0">
                <a:solidFill>
                  <a:schemeClr val="accent6"/>
                </a:solidFill>
              </a:rPr>
              <a:t>feita</a:t>
            </a:r>
            <a:r>
              <a:rPr lang="en-US" sz="2800" dirty="0" smtClean="0">
                <a:solidFill>
                  <a:schemeClr val="accent6"/>
                </a:solidFill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</a:rPr>
              <a:t>segundo</a:t>
            </a:r>
            <a:r>
              <a:rPr lang="en-US" sz="2800" dirty="0" smtClean="0">
                <a:solidFill>
                  <a:schemeClr val="accent6"/>
                </a:solidFill>
              </a:rPr>
              <a:t> o Manual de O &amp; M -</a:t>
            </a:r>
            <a:r>
              <a:rPr lang="en-US" sz="2800" dirty="0" err="1" smtClean="0">
                <a:solidFill>
                  <a:schemeClr val="accent6"/>
                </a:solidFill>
              </a:rPr>
              <a:t>pode</a:t>
            </a:r>
            <a:r>
              <a:rPr lang="en-US" sz="2800" dirty="0" smtClean="0">
                <a:solidFill>
                  <a:schemeClr val="accent6"/>
                </a:solidFill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</a:rPr>
              <a:t>ser</a:t>
            </a:r>
            <a:r>
              <a:rPr lang="en-US" sz="2800" dirty="0" smtClean="0">
                <a:solidFill>
                  <a:schemeClr val="accent6"/>
                </a:solidFill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</a:rPr>
              <a:t>diária</a:t>
            </a:r>
            <a:r>
              <a:rPr lang="en-US" sz="2800" dirty="0" smtClean="0">
                <a:solidFill>
                  <a:schemeClr val="accent6"/>
                </a:solidFill>
              </a:rPr>
              <a:t>, </a:t>
            </a:r>
            <a:r>
              <a:rPr lang="en-US" sz="2800" dirty="0" err="1" smtClean="0">
                <a:solidFill>
                  <a:schemeClr val="accent6"/>
                </a:solidFill>
              </a:rPr>
              <a:t>semanal</a:t>
            </a:r>
            <a:r>
              <a:rPr lang="en-US" sz="2800" dirty="0" smtClean="0">
                <a:solidFill>
                  <a:schemeClr val="accent6"/>
                </a:solidFill>
              </a:rPr>
              <a:t>, mensal, etc</a:t>
            </a:r>
          </a:p>
          <a:p>
            <a:pPr eaLnBrk="1" hangingPunct="1"/>
            <a:r>
              <a:rPr lang="en-US" sz="2800" dirty="0" err="1" smtClean="0">
                <a:solidFill>
                  <a:schemeClr val="accent6"/>
                </a:solidFill>
              </a:rPr>
              <a:t>Conduzida</a:t>
            </a:r>
            <a:r>
              <a:rPr lang="en-US" sz="2800" dirty="0" smtClean="0">
                <a:solidFill>
                  <a:schemeClr val="accent6"/>
                </a:solidFill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</a:rPr>
              <a:t>por</a:t>
            </a:r>
            <a:r>
              <a:rPr lang="en-US" sz="2800" dirty="0" smtClean="0">
                <a:solidFill>
                  <a:schemeClr val="accent6"/>
                </a:solidFill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</a:rPr>
              <a:t>pessoal</a:t>
            </a:r>
            <a:r>
              <a:rPr lang="en-US" sz="2800" dirty="0" smtClean="0">
                <a:solidFill>
                  <a:schemeClr val="accent6"/>
                </a:solidFill>
              </a:rPr>
              <a:t> de </a:t>
            </a:r>
            <a:r>
              <a:rPr lang="en-US" sz="2800" dirty="0" err="1" smtClean="0">
                <a:solidFill>
                  <a:schemeClr val="accent6"/>
                </a:solidFill>
              </a:rPr>
              <a:t>operações</a:t>
            </a:r>
            <a:r>
              <a:rPr lang="en-US" sz="2800" dirty="0" smtClean="0">
                <a:solidFill>
                  <a:schemeClr val="accent6"/>
                </a:solidFill>
              </a:rPr>
              <a:t>, </a:t>
            </a:r>
            <a:r>
              <a:rPr lang="en-US" sz="2800" dirty="0" err="1" smtClean="0">
                <a:solidFill>
                  <a:schemeClr val="accent6"/>
                </a:solidFill>
              </a:rPr>
              <a:t>tais</a:t>
            </a:r>
            <a:r>
              <a:rPr lang="en-US" sz="2800" dirty="0" smtClean="0">
                <a:solidFill>
                  <a:schemeClr val="accent6"/>
                </a:solidFill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</a:rPr>
              <a:t>como</a:t>
            </a:r>
            <a:r>
              <a:rPr lang="en-US" sz="2800" dirty="0" smtClean="0">
                <a:solidFill>
                  <a:schemeClr val="accent6"/>
                </a:solidFill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</a:rPr>
              <a:t>engenheiros</a:t>
            </a:r>
            <a:r>
              <a:rPr lang="en-US" sz="2800" dirty="0" smtClean="0">
                <a:solidFill>
                  <a:schemeClr val="accent6"/>
                </a:solidFill>
              </a:rPr>
              <a:t> de campo, </a:t>
            </a:r>
            <a:r>
              <a:rPr lang="en-US" sz="2800" dirty="0" err="1" smtClean="0">
                <a:solidFill>
                  <a:schemeClr val="accent6"/>
                </a:solidFill>
              </a:rPr>
              <a:t>trabalhadores</a:t>
            </a:r>
            <a:r>
              <a:rPr lang="en-US" sz="2800" dirty="0" smtClean="0">
                <a:solidFill>
                  <a:schemeClr val="accent6"/>
                </a:solidFill>
              </a:rPr>
              <a:t> </a:t>
            </a:r>
            <a:r>
              <a:rPr lang="en-US" sz="2800" dirty="0" smtClean="0">
                <a:solidFill>
                  <a:schemeClr val="accent6"/>
                </a:solidFill>
              </a:rPr>
              <a:t>de </a:t>
            </a:r>
            <a:r>
              <a:rPr lang="en-US" sz="2800" dirty="0" err="1" smtClean="0">
                <a:solidFill>
                  <a:schemeClr val="accent6"/>
                </a:solidFill>
              </a:rPr>
              <a:t>manutenção</a:t>
            </a:r>
            <a:r>
              <a:rPr lang="en-US" sz="2800" dirty="0" smtClean="0">
                <a:solidFill>
                  <a:schemeClr val="accent6"/>
                </a:solidFill>
              </a:rPr>
              <a:t>, </a:t>
            </a:r>
            <a:r>
              <a:rPr lang="en-US" sz="2800" dirty="0" err="1" smtClean="0">
                <a:solidFill>
                  <a:schemeClr val="accent6"/>
                </a:solidFill>
              </a:rPr>
              <a:t>guardas</a:t>
            </a:r>
            <a:r>
              <a:rPr lang="en-US" sz="2800" dirty="0" smtClean="0">
                <a:solidFill>
                  <a:schemeClr val="accent6"/>
                </a:solidFill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</a:rPr>
              <a:t>florestais</a:t>
            </a:r>
            <a:r>
              <a:rPr lang="en-US" sz="2800" dirty="0" smtClean="0">
                <a:solidFill>
                  <a:schemeClr val="accent6"/>
                </a:solidFill>
              </a:rPr>
              <a:t>, etc</a:t>
            </a:r>
          </a:p>
          <a:p>
            <a:pPr eaLnBrk="1" hangingPunct="1"/>
            <a:endParaRPr lang="en-US" sz="2800" dirty="0" smtClean="0">
              <a:solidFill>
                <a:schemeClr val="accent6"/>
              </a:solidFill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dirty="0" err="1" smtClean="0">
                <a:solidFill>
                  <a:schemeClr val="accent6"/>
                </a:solidFill>
              </a:rPr>
              <a:t>Inspeção</a:t>
            </a:r>
            <a:r>
              <a:rPr lang="en-US" sz="4000" b="1" dirty="0" smtClean="0">
                <a:solidFill>
                  <a:schemeClr val="accent6"/>
                </a:solidFill>
              </a:rPr>
              <a:t> </a:t>
            </a:r>
            <a:r>
              <a:rPr lang="en-US" sz="4000" b="1" dirty="0" err="1" smtClean="0">
                <a:solidFill>
                  <a:schemeClr val="accent6"/>
                </a:solidFill>
              </a:rPr>
              <a:t>rotineira</a:t>
            </a:r>
            <a:r>
              <a:rPr lang="en-US" sz="4000" b="1" dirty="0" smtClean="0">
                <a:solidFill>
                  <a:schemeClr val="accent6"/>
                </a:solidFill>
              </a:rPr>
              <a:t> de </a:t>
            </a:r>
            <a:r>
              <a:rPr lang="en-US" sz="4000" b="1" dirty="0" err="1" smtClean="0">
                <a:solidFill>
                  <a:schemeClr val="accent6"/>
                </a:solidFill>
              </a:rPr>
              <a:t>operações</a:t>
            </a:r>
            <a:endParaRPr lang="en-US" sz="4000" b="1" dirty="0" smtClean="0">
              <a:solidFill>
                <a:schemeClr val="accent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C7D5-AADD-49FA-8209-475AB0712B2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Master">
  <a:themeElements>
    <a:clrScheme name="Titl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10331</TotalTime>
  <Words>2786</Words>
  <Application>Microsoft Office PowerPoint</Application>
  <PresentationFormat>On-screen Show (4:3)</PresentationFormat>
  <Paragraphs>420</Paragraphs>
  <Slides>50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Title Master</vt:lpstr>
      <vt:lpstr>Slide Master</vt:lpstr>
      <vt:lpstr>Inspeção Periódica para Segurança de Barragens</vt:lpstr>
      <vt:lpstr>Resumo da Apresentação</vt:lpstr>
      <vt:lpstr>PowerPoint Presentation</vt:lpstr>
      <vt:lpstr>Propósito da Inspeção</vt:lpstr>
      <vt:lpstr>PowerPoint Presentation</vt:lpstr>
      <vt:lpstr>Política</vt:lpstr>
      <vt:lpstr>Benefícios Secundários</vt:lpstr>
      <vt:lpstr>TIPOS DE INSPEÇÃO</vt:lpstr>
      <vt:lpstr>Inspeção rotineira de operações</vt:lpstr>
      <vt:lpstr>Inspeção Anual</vt:lpstr>
      <vt:lpstr>Inspeção da Cota Alta</vt:lpstr>
      <vt:lpstr>Inspeção periódica</vt:lpstr>
      <vt:lpstr>Avaliações periódicas</vt:lpstr>
      <vt:lpstr>Outras Inspeções </vt:lpstr>
      <vt:lpstr>PowerPoint Presentation</vt:lpstr>
      <vt:lpstr>PowerPoint Presentation</vt:lpstr>
      <vt:lpstr>Inspeções especiais após terremotos</vt:lpstr>
      <vt:lpstr>Frequência de Inspeções  Periódicas  </vt:lpstr>
      <vt:lpstr>Lago Yatesville – Primeira Inspeção: Março 1989 (1992, 1993, 1994, 1995, 1998, e 2003)</vt:lpstr>
      <vt:lpstr>Procedimentos antes das Inspeções Periódicas</vt:lpstr>
      <vt:lpstr>Composição da Equipe e qualificações</vt:lpstr>
      <vt:lpstr>Ferramentas de Treinamento em Segurança de Barragens (TADS)</vt:lpstr>
      <vt:lpstr>Ferramentas de Treinamento em Segurança de Barragens (TADS) continuação</vt:lpstr>
      <vt:lpstr>Pacote de Pre-Inspeção</vt:lpstr>
      <vt:lpstr>Pacote de Pre-Inspeção (cont’d)</vt:lpstr>
      <vt:lpstr>Plano de Inspeção </vt:lpstr>
      <vt:lpstr>Nivelamento Pré-Inspeção</vt:lpstr>
      <vt:lpstr>Procedimentos de Inspeção </vt:lpstr>
      <vt:lpstr>Inspeções</vt:lpstr>
      <vt:lpstr>Inspeções</vt:lpstr>
      <vt:lpstr>Interior da Comporta Radial</vt:lpstr>
      <vt:lpstr>PowerPoint Presentation</vt:lpstr>
      <vt:lpstr>Maciço – Componentes para serem inspecionados</vt:lpstr>
      <vt:lpstr>PowerPoint Presentation</vt:lpstr>
      <vt:lpstr>Procedimentos de Inspeção </vt:lpstr>
      <vt:lpstr>Procedimentos de Inspeção</vt:lpstr>
      <vt:lpstr>Procedimentos de Inspeção</vt:lpstr>
      <vt:lpstr>PowerPoint Presentation</vt:lpstr>
      <vt:lpstr>PowerPoint Presentation</vt:lpstr>
      <vt:lpstr>PowerPoint Presentation</vt:lpstr>
      <vt:lpstr>PowerPoint Presentation</vt:lpstr>
      <vt:lpstr>Resumo após a Inspeção</vt:lpstr>
      <vt:lpstr>Lista de Checagem</vt:lpstr>
      <vt:lpstr>Sinais de perigo</vt:lpstr>
      <vt:lpstr>Sinais de Perigo</vt:lpstr>
      <vt:lpstr>Sinais de Perigo</vt:lpstr>
      <vt:lpstr>Sinais de Perigo</vt:lpstr>
      <vt:lpstr>Sinais de Perigo</vt:lpstr>
      <vt:lpstr>Registro IP</vt:lpstr>
      <vt:lpstr>Seja vigilante! </vt:lpstr>
    </vt:vector>
  </TitlesOfParts>
  <Manager/>
  <Company>US Army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b6imemb6</dc:creator>
  <cp:keywords/>
  <dc:description/>
  <cp:lastModifiedBy>Paula Silva Pedreira de Freitas</cp:lastModifiedBy>
  <cp:revision>69</cp:revision>
  <dcterms:created xsi:type="dcterms:W3CDTF">2013-05-22T00:15:56Z</dcterms:created>
  <dcterms:modified xsi:type="dcterms:W3CDTF">2013-05-24T03:06:26Z</dcterms:modified>
  <cp:category/>
</cp:coreProperties>
</file>